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9"/>
  </p:notesMasterIdLst>
  <p:sldIdLst>
    <p:sldId id="257" r:id="rId2"/>
    <p:sldId id="980" r:id="rId3"/>
    <p:sldId id="986" r:id="rId4"/>
    <p:sldId id="987" r:id="rId5"/>
    <p:sldId id="988" r:id="rId6"/>
    <p:sldId id="989" r:id="rId7"/>
    <p:sldId id="990" r:id="rId8"/>
    <p:sldId id="981" r:id="rId9"/>
    <p:sldId id="982" r:id="rId10"/>
    <p:sldId id="984" r:id="rId11"/>
    <p:sldId id="985" r:id="rId12"/>
    <p:sldId id="256" r:id="rId13"/>
    <p:sldId id="922" r:id="rId14"/>
    <p:sldId id="963" r:id="rId15"/>
    <p:sldId id="952" r:id="rId16"/>
    <p:sldId id="396" r:id="rId17"/>
    <p:sldId id="905" r:id="rId18"/>
    <p:sldId id="951" r:id="rId19"/>
    <p:sldId id="862" r:id="rId20"/>
    <p:sldId id="924" r:id="rId21"/>
    <p:sldId id="944" r:id="rId22"/>
    <p:sldId id="945" r:id="rId23"/>
    <p:sldId id="946" r:id="rId24"/>
    <p:sldId id="923" r:id="rId25"/>
    <p:sldId id="947" r:id="rId26"/>
    <p:sldId id="955" r:id="rId27"/>
    <p:sldId id="956" r:id="rId28"/>
    <p:sldId id="957" r:id="rId29"/>
    <p:sldId id="874" r:id="rId30"/>
    <p:sldId id="871" r:id="rId31"/>
    <p:sldId id="872" r:id="rId32"/>
    <p:sldId id="958" r:id="rId33"/>
    <p:sldId id="925" r:id="rId34"/>
    <p:sldId id="975" r:id="rId35"/>
    <p:sldId id="967" r:id="rId36"/>
    <p:sldId id="959" r:id="rId37"/>
    <p:sldId id="926" r:id="rId38"/>
    <p:sldId id="891" r:id="rId39"/>
    <p:sldId id="898" r:id="rId40"/>
    <p:sldId id="893" r:id="rId41"/>
    <p:sldId id="892" r:id="rId42"/>
    <p:sldId id="894" r:id="rId43"/>
    <p:sldId id="895" r:id="rId44"/>
    <p:sldId id="908" r:id="rId45"/>
    <p:sldId id="977" r:id="rId46"/>
    <p:sldId id="978" r:id="rId47"/>
    <p:sldId id="949" r:id="rId48"/>
    <p:sldId id="930" r:id="rId49"/>
    <p:sldId id="960" r:id="rId50"/>
    <p:sldId id="927" r:id="rId51"/>
    <p:sldId id="899" r:id="rId52"/>
    <p:sldId id="928" r:id="rId53"/>
    <p:sldId id="890" r:id="rId54"/>
    <p:sldId id="966" r:id="rId55"/>
    <p:sldId id="948" r:id="rId56"/>
    <p:sldId id="929" r:id="rId57"/>
    <p:sldId id="962" r:id="rId58"/>
    <p:sldId id="968" r:id="rId59"/>
    <p:sldId id="931" r:id="rId60"/>
    <p:sldId id="932" r:id="rId61"/>
    <p:sldId id="933" r:id="rId62"/>
    <p:sldId id="934" r:id="rId63"/>
    <p:sldId id="935" r:id="rId64"/>
    <p:sldId id="936" r:id="rId65"/>
    <p:sldId id="937" r:id="rId66"/>
    <p:sldId id="938" r:id="rId67"/>
    <p:sldId id="939" r:id="rId68"/>
    <p:sldId id="940" r:id="rId69"/>
    <p:sldId id="950" r:id="rId70"/>
    <p:sldId id="882" r:id="rId71"/>
    <p:sldId id="885" r:id="rId72"/>
    <p:sldId id="979" r:id="rId73"/>
    <p:sldId id="973" r:id="rId74"/>
    <p:sldId id="784" r:id="rId75"/>
    <p:sldId id="787" r:id="rId76"/>
    <p:sldId id="788" r:id="rId77"/>
    <p:sldId id="789" r:id="rId78"/>
    <p:sldId id="790" r:id="rId79"/>
    <p:sldId id="844" r:id="rId80"/>
    <p:sldId id="732" r:id="rId81"/>
    <p:sldId id="845" r:id="rId82"/>
    <p:sldId id="877" r:id="rId83"/>
    <p:sldId id="785" r:id="rId84"/>
    <p:sldId id="969" r:id="rId85"/>
    <p:sldId id="833" r:id="rId86"/>
    <p:sldId id="821" r:id="rId87"/>
    <p:sldId id="694" r:id="rId88"/>
    <p:sldId id="842" r:id="rId89"/>
    <p:sldId id="841" r:id="rId90"/>
    <p:sldId id="814" r:id="rId91"/>
    <p:sldId id="822" r:id="rId92"/>
    <p:sldId id="825" r:id="rId93"/>
    <p:sldId id="813" r:id="rId94"/>
    <p:sldId id="827" r:id="rId95"/>
    <p:sldId id="866" r:id="rId96"/>
    <p:sldId id="865" r:id="rId97"/>
    <p:sldId id="863" r:id="rId98"/>
    <p:sldId id="864" r:id="rId99"/>
    <p:sldId id="868" r:id="rId100"/>
    <p:sldId id="836" r:id="rId101"/>
    <p:sldId id="834" r:id="rId102"/>
    <p:sldId id="701" r:id="rId103"/>
    <p:sldId id="941" r:id="rId104"/>
    <p:sldId id="942" r:id="rId105"/>
    <p:sldId id="943" r:id="rId106"/>
    <p:sldId id="964" r:id="rId107"/>
    <p:sldId id="849" r:id="rId108"/>
    <p:sldId id="970" r:id="rId109"/>
    <p:sldId id="961" r:id="rId110"/>
    <p:sldId id="873" r:id="rId111"/>
    <p:sldId id="896" r:id="rId112"/>
    <p:sldId id="818" r:id="rId113"/>
    <p:sldId id="820" r:id="rId114"/>
    <p:sldId id="869" r:id="rId115"/>
    <p:sldId id="266" r:id="rId116"/>
    <p:sldId id="914" r:id="rId117"/>
    <p:sldId id="920" r:id="rId118"/>
    <p:sldId id="913" r:id="rId119"/>
    <p:sldId id="921" r:id="rId120"/>
    <p:sldId id="915" r:id="rId121"/>
    <p:sldId id="809" r:id="rId122"/>
    <p:sldId id="776" r:id="rId123"/>
    <p:sldId id="971" r:id="rId124"/>
    <p:sldId id="730" r:id="rId125"/>
    <p:sldId id="972" r:id="rId126"/>
    <p:sldId id="731" r:id="rId127"/>
    <p:sldId id="837" r:id="rId1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2"/>
    <p:restoredTop sz="96327"/>
  </p:normalViewPr>
  <p:slideViewPr>
    <p:cSldViewPr snapToGrid="0" snapToObjects="1">
      <p:cViewPr varScale="1">
        <p:scale>
          <a:sx n="229" d="100"/>
          <a:sy n="229" d="100"/>
        </p:scale>
        <p:origin x="208" y="1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047BC-1048-9B4D-999C-B8FC6DDBB55A}" type="datetimeFigureOut">
              <a:rPr lang="en-US" smtClean="0"/>
              <a:t>8/28/23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64D6C-2B70-8145-8077-6F89015A2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5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5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9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73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CC327-AF56-C14D-AA77-1D566FC245B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17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CC327-AF56-C14D-AA77-1D566FC245B4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1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67EA-74FC-AD02-A12F-C53CC89BC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70C3E-1562-BA37-A824-7E1DFC58D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E0F3A-E9B4-1B60-0575-5E14C32F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3A4-6BC6-76DA-C6AD-08BD7603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03837-5813-F820-376C-2A43D6F9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4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628F-522A-4210-94AB-410E0E29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EFD6E-189E-9962-2D77-2E12038E5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FE8A-EDDA-7D22-6B6C-203B570D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080DB-A48A-2DD3-9888-9199BA21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94B11-6251-C774-9ABB-BD32533E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8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DC6B1F-84C6-3975-A229-79C52ADB4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98E28-05B8-688C-35BE-D1A404DFA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28C1-6DE1-87F1-0460-2D648CCA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F6103-6A8F-9770-53E7-B91D612E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92830-F820-7F31-9272-C908F7E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3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7CDC-83F0-BCD5-502C-9506AD9D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78DFC-1827-9026-F80B-89EAAF034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480E-C967-F96B-5360-2855FE11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7E20-F91B-5D71-8278-EC3134A3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A083B-83C0-9400-C19A-422CEFED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3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F813-BE2A-E007-FA28-38AC8D26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F0ED-9AFD-FB75-642B-62FA327A8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06B79-33D2-898B-E252-EA59C8CC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570F-BC23-3CBF-0FA7-02A08ADE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77966-0F8E-E891-B33F-10BE5ACD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3751-216C-75BF-B058-8D5317D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7445-F792-A46B-CBD8-EDC6735BC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1833E-A8A2-444D-BAB1-7DC3DF42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CAD80-034B-8BCA-2BCE-670FEC69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DEF8C-B182-CD82-3AF0-2E5A7E80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D4DBB-E319-A718-4468-F03AAA43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0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4D27-9F9C-4801-440F-E2FF5F20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3AF55-74B1-1A99-FF5E-BDE16ADC5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AC89A-7F6B-8E94-7A3E-3779E2C4A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18E2F-D515-4FAD-37EA-603DE7C26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A5AD2-E254-2137-5CBF-FE0EFDC5D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B4F68-C8F1-95B4-89D0-29D6AF4E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FC173B-F721-103B-9A99-E08E666E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2E212-B1DE-B58F-BBD4-18B32C4B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9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2A46-CD41-D801-D517-15E70129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92000-E946-7FBD-A9CC-7600B5E7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9E9B0-437F-AAA9-5160-F9853233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423D8-04DE-C1BB-11F1-5D2704F9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3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679B0-989C-0028-EF1B-FA343AC1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2EDF4-7DBB-2AED-94AC-35241C49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0DCFA-FE0F-81D4-B138-16C29E91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5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9812-0594-1389-BBB8-F89D3EA8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362AA-146E-F9FF-632E-403D7D1AF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5C498-54A8-EB5E-8F3C-D04B27D55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B2D00-5938-47DE-ED97-811FB0E4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8FA46-9443-1F65-6A6F-B0344BB7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53EB9-FE33-EA5F-B474-F5A88A53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6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D04D-F362-D68D-CB61-CB8931E5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02D48-D1DB-EB7C-EB24-41E34AC32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5AE87-9BF9-AA45-BCC5-6D4A1382F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F9A7A-D6E7-3D1B-3843-5CC39E52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EC187-4660-3290-88C7-E626B3C5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A875A-A28E-BD75-F16F-D7FB7DC6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8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BC501-DABE-035A-1C2F-77B48E3D5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1081C-AB55-E602-5326-519564B59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48359-FF65-66CB-61C6-8142CBFCD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84436-5871-A71D-82CC-DB5369564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7586A-05D4-F11C-41F4-FBFED54E1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6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kwchurch/ACL2022_deepnets_tutorial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57.png"/><Relationship Id="rId7" Type="http://schemas.openxmlformats.org/officeDocument/2006/relationships/image" Target="../media/image461.png"/><Relationship Id="rId12" Type="http://schemas.openxmlformats.org/officeDocument/2006/relationships/image" Target="../media/image500.png"/><Relationship Id="rId2" Type="http://schemas.openxmlformats.org/officeDocument/2006/relationships/hyperlink" Target="https://huggingface.co/model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1.png"/><Relationship Id="rId11" Type="http://schemas.openxmlformats.org/officeDocument/2006/relationships/image" Target="../media/image490.png"/><Relationship Id="rId5" Type="http://schemas.openxmlformats.org/officeDocument/2006/relationships/image" Target="../media/image451.png"/><Relationship Id="rId10" Type="http://schemas.openxmlformats.org/officeDocument/2006/relationships/image" Target="../media/image480.png"/><Relationship Id="rId4" Type="http://schemas.openxmlformats.org/officeDocument/2006/relationships/image" Target="../media/image440.png"/><Relationship Id="rId9" Type="http://schemas.openxmlformats.org/officeDocument/2006/relationships/image" Target="../media/image47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hyperlink" Target="https://arxiv.org/pdf/2002.11985.pdf" TargetMode="Externa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98.png"/><Relationship Id="rId7" Type="http://schemas.openxmlformats.org/officeDocument/2006/relationships/image" Target="../media/image7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9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hyperlink" Target="https://syncedreview.com/2020/02/12/17-billion-parameters-microsoft-deepspeed-breeds-worlds-largest-nlp-model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arxiv.org/pdf/2204.02311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hyperlink" Target="https://syncedreview.com/2020/02/12/17-billion-parameters-microsoft-deepspeed-breeds-worlds-largest-nlp-model/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1.tiff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G628PEN1fY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://ai.eecs.umich.edu/people/conway/Memoirs/MIT/MIT_Reminiscences.pdf" TargetMode="External"/><Relationship Id="rId2" Type="http://schemas.openxmlformats.org/officeDocument/2006/relationships/hyperlink" Target="http://www.eecs.mit.edu/docs/newsletter/VLSI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83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PaddlePaddle/PaddleNLP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hyperlink" Target="https://cartoonmovement.com/cartoon/mine-bigger-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260.png"/><Relationship Id="rId5" Type="http://schemas.openxmlformats.org/officeDocument/2006/relationships/image" Target="../media/image240.png"/><Relationship Id="rId10" Type="http://schemas.openxmlformats.org/officeDocument/2006/relationships/image" Target="../media/image251.png"/><Relationship Id="rId4" Type="http://schemas.openxmlformats.org/officeDocument/2006/relationships/image" Target="../media/image7.png"/><Relationship Id="rId9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590-19s.github.io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590-19s.github.io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37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8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0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squad/viewer/plain_text/train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huggingface.co/datasets/glue/viewer/qqp/train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huggingface.co/datasets/glue/viewer/qqp/train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glue/viewer/qqp/train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7.png"/><Relationship Id="rId7" Type="http://schemas.openxmlformats.org/officeDocument/2006/relationships/image" Target="../media/image130.png"/><Relationship Id="rId2" Type="http://schemas.openxmlformats.org/officeDocument/2006/relationships/hyperlink" Target="https://huggingface.co/model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hyperlink" Target="https://saifmohammad.com/WebPages/nrc-vad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7" Type="http://schemas.openxmlformats.org/officeDocument/2006/relationships/image" Target="../media/image510.png"/><Relationship Id="rId2" Type="http://schemas.openxmlformats.org/officeDocument/2006/relationships/hyperlink" Target="https://saifmohammad.com/WebPages/nrc-vad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491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Cloze_test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church/gft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kwchurch/gft/blob/master/examples/summary_examples/model/model.HuggingFace/roberta-base.sh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huggingface.co/docs/transformers/v4.16.2/en/main_classes/pipelin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paperswithcode.com/dataset/glue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3FB6-D3E3-0B40-9775-1AA0DC9B2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2380"/>
            <a:ext cx="9144000" cy="173438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CIKM-2023 Tutorial:</a:t>
            </a:r>
            <a:br>
              <a:rPr lang="en-US" sz="3200" dirty="0"/>
            </a:br>
            <a:r>
              <a:rPr lang="en-US" sz="3200" dirty="0"/>
              <a:t>Some Useful Things to Know When Combining IR and NLP: </a:t>
            </a:r>
            <a:br>
              <a:rPr lang="en-US" sz="3200" dirty="0"/>
            </a:br>
            <a:r>
              <a:rPr lang="en-US" sz="3200" dirty="0"/>
              <a:t>the Easy, the Hard and the Ugly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796B-9460-0F45-912B-731C7E75C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886"/>
            <a:ext cx="9144000" cy="2627084"/>
          </a:xfrm>
        </p:spPr>
        <p:txBody>
          <a:bodyPr>
            <a:normAutofit/>
          </a:bodyPr>
          <a:lstStyle/>
          <a:p>
            <a:r>
              <a:rPr lang="en-US" dirty="0"/>
              <a:t>Omar Alonso, Amazon, Santa Clara, CA, USA</a:t>
            </a:r>
          </a:p>
          <a:p>
            <a:r>
              <a:rPr lang="en-US" dirty="0"/>
              <a:t>Kenneth Church, Northeastern University, San Jose, CA, USA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A82E-EB41-5742-ABD6-C4EE9960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46"/>
          <a:stretch/>
        </p:blipFill>
        <p:spPr>
          <a:xfrm>
            <a:off x="10108367" y="38947"/>
            <a:ext cx="2041123" cy="2216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C926B-26D3-774C-A4EF-4807B65B4ACB}"/>
              </a:ext>
            </a:extLst>
          </p:cNvPr>
          <p:cNvSpPr txBox="1"/>
          <p:nvPr/>
        </p:nvSpPr>
        <p:spPr>
          <a:xfrm>
            <a:off x="10938401" y="2351542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40EFF-F82B-124B-AF83-1909C66C8E7A}"/>
              </a:ext>
            </a:extLst>
          </p:cNvPr>
          <p:cNvSpPr txBox="1"/>
          <p:nvPr/>
        </p:nvSpPr>
        <p:spPr>
          <a:xfrm>
            <a:off x="880373" y="226181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Omar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9185EFE-A88C-0148-B54B-733BB013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D2589DE-FF57-A64F-9CEF-21F03EB3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A684C2-7309-A94A-9A35-A5964215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ED8D2A-2E40-9D3A-2993-6E84CE54B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7" t="14743" r="12132" b="1"/>
          <a:stretch/>
        </p:blipFill>
        <p:spPr bwMode="auto">
          <a:xfrm>
            <a:off x="42510" y="29567"/>
            <a:ext cx="2865934" cy="214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044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036" y="1461781"/>
                <a:ext cx="5731764" cy="2915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ResNet-50</a:t>
                </a:r>
              </a:p>
              <a:p>
                <a:pPr lvl="1"/>
                <a:r>
                  <a:rPr lang="en-US" dirty="0"/>
                  <a:t>Trained on ImageNet (1k class labels)</a:t>
                </a:r>
              </a:p>
              <a:p>
                <a:pPr lvl="1"/>
                <a:r>
                  <a:rPr lang="en-US" dirty="0"/>
                  <a:t>Maps images to ImageNet Labels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Flowers</a:t>
                </a:r>
              </a:p>
              <a:p>
                <a:pPr lvl="1"/>
                <a:r>
                  <a:rPr lang="en-US" dirty="0"/>
                  <a:t>Maps images to Flower Labels (5 class labels)</a:t>
                </a:r>
              </a:p>
              <a:p>
                <a:pPr lvl="1"/>
                <a:r>
                  <a:rPr lang="en-US" dirty="0"/>
                  <a:t>Flower Labels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ImageNet Labels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images to Flower Labels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036" y="1461781"/>
                <a:ext cx="5731764" cy="2915200"/>
              </a:xfrm>
              <a:blipFill>
                <a:blip r:embed="rId3"/>
                <a:stretch>
                  <a:fillRect l="-1104" t="-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1D7C35-CE48-AD43-89B0-0250A33A16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011457"/>
            <a:ext cx="5592478" cy="377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794158" y="336399"/>
            <a:ext cx="1632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Flowers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46649" y="5239717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259E08-C768-1B45-8817-5D750ED26488}"/>
              </a:ext>
            </a:extLst>
          </p:cNvPr>
          <p:cNvSpPr/>
          <p:nvPr/>
        </p:nvSpPr>
        <p:spPr>
          <a:xfrm>
            <a:off x="6100520" y="6145799"/>
            <a:ext cx="1520987" cy="2997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/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/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32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03669968"/>
                  </p:ext>
                </p:extLst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Subtask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527D-7829-B14D-AC64-61523C00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7B1-4942-3842-93D5-144F430F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100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621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A6096-B43D-C642-998D-CC87CE9F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E49FF-A4E1-C940-A7F9-709D0650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I </a:t>
            </a:r>
            <a:r>
              <a:rPr lang="en-US" b="1" i="1" u="sng" dirty="0">
                <a:solidFill>
                  <a:schemeClr val="bg2">
                    <a:lumMod val="75000"/>
                  </a:schemeClr>
                </a:solidFill>
              </a:rPr>
              <a:t>find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the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good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stuff?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And how do I </a:t>
            </a:r>
            <a:r>
              <a:rPr lang="en-US" b="1" i="1" u="sng" dirty="0">
                <a:uFill>
                  <a:solidFill>
                    <a:srgbClr val="FF0000"/>
                  </a:solidFill>
                </a:uFill>
              </a:rPr>
              <a:t>use</a:t>
            </a:r>
            <a:r>
              <a:rPr lang="en-US" b="1" dirty="0"/>
              <a:t> the </a:t>
            </a:r>
            <a:r>
              <a:rPr lang="en-US" b="1" i="1" dirty="0"/>
              <a:t>good</a:t>
            </a:r>
            <a:r>
              <a:rPr lang="en-US" b="1" dirty="0"/>
              <a:t> stuff?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A: </a:t>
            </a:r>
            <a:r>
              <a:rPr lang="en-US" b="1" dirty="0" err="1"/>
              <a:t>gft_predict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B7941-2C40-F34C-AFDD-0DE05114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D3789-6514-8A44-AE6A-64DF1D85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D7B98-11D9-C946-BD4F-B2E61740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88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2D98329-0379-0E4E-B4C2-14E82F02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74" y="2319758"/>
            <a:ext cx="10457022" cy="167509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Question: How do I </a:t>
            </a:r>
            <a:r>
              <a:rPr lang="en-US" b="1" i="1" u="sng" dirty="0">
                <a:uFill>
                  <a:solidFill>
                    <a:srgbClr val="FF0000"/>
                  </a:solidFill>
                </a:uFill>
              </a:rPr>
              <a:t>use</a:t>
            </a:r>
            <a:r>
              <a:rPr lang="en-US" dirty="0"/>
              <a:t> the good stuff?</a:t>
            </a:r>
            <a:br>
              <a:rPr lang="en-US" dirty="0"/>
            </a:br>
            <a:r>
              <a:rPr lang="en-US" dirty="0"/>
              <a:t>Answer: </a:t>
            </a:r>
            <a:r>
              <a:rPr lang="en-US" i="1" dirty="0" err="1"/>
              <a:t>gft_predict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102</a:t>
            </a:fld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B3B01C5-8081-EA4E-AC78-4F333F1B2C88}"/>
              </a:ext>
            </a:extLst>
          </p:cNvPr>
          <p:cNvSpPr/>
          <p:nvPr/>
        </p:nvSpPr>
        <p:spPr>
          <a:xfrm>
            <a:off x="10662016" y="2051046"/>
            <a:ext cx="1383568" cy="70854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model specified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01DB32D-AC28-594C-861A-B8C72D1E0013}"/>
              </a:ext>
            </a:extLst>
          </p:cNvPr>
          <p:cNvSpPr txBox="1">
            <a:spLocks/>
          </p:cNvSpPr>
          <p:nvPr/>
        </p:nvSpPr>
        <p:spPr>
          <a:xfrm>
            <a:off x="790327" y="1690688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35A1606C-7734-C241-9271-3A635212A06D}"/>
                  </a:ext>
                </a:extLst>
              </p:cNvPr>
              <p:cNvSpPr/>
              <p:nvPr/>
            </p:nvSpPr>
            <p:spPr>
              <a:xfrm>
                <a:off x="5965368" y="1070886"/>
                <a:ext cx="1448475" cy="39897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35A1606C-7734-C241-9271-3A635212A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368" y="1070886"/>
                <a:ext cx="1448475" cy="398972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8396F739-5B06-1248-A937-6A2F32E1273E}"/>
                  </a:ext>
                </a:extLst>
              </p:cNvPr>
              <p:cNvSpPr/>
              <p:nvPr/>
            </p:nvSpPr>
            <p:spPr>
              <a:xfrm>
                <a:off x="2015879" y="3930485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8396F739-5B06-1248-A937-6A2F32E12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879" y="3930485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1FAC9B82-7A8E-5C4A-A50B-7B443285ED9A}"/>
                  </a:ext>
                </a:extLst>
              </p:cNvPr>
              <p:cNvSpPr/>
              <p:nvPr/>
            </p:nvSpPr>
            <p:spPr>
              <a:xfrm>
                <a:off x="4335311" y="3930484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1FAC9B82-7A8E-5C4A-A50B-7B443285E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311" y="3930484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E1BB0C7B-B99E-A34D-8DC0-033412D9FC17}"/>
              </a:ext>
            </a:extLst>
          </p:cNvPr>
          <p:cNvSpPr/>
          <p:nvPr/>
        </p:nvSpPr>
        <p:spPr>
          <a:xfrm>
            <a:off x="6076685" y="3924498"/>
            <a:ext cx="842368" cy="333079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24802419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5B49EF5-DC15-6D44-862E-CC73EC48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Input: </a:t>
            </a:r>
            <a:r>
              <a:rPr lang="en-US" i="1" dirty="0"/>
              <a:t>I love you</a:t>
            </a:r>
            <a:br>
              <a:rPr lang="en-US" i="1" dirty="0"/>
            </a:br>
            <a:r>
              <a:rPr lang="en-US" dirty="0"/>
              <a:t>Output: Depends on Model (among other things)</a:t>
            </a:r>
            <a:endParaRPr lang="en-US" i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EB1EB1-6C30-344F-9311-7B2EBD14D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172" y="1825625"/>
            <a:ext cx="5617828" cy="4351338"/>
          </a:xfrm>
        </p:spPr>
        <p:txBody>
          <a:bodyPr/>
          <a:lstStyle/>
          <a:p>
            <a:r>
              <a:rPr lang="en-US" dirty="0"/>
              <a:t>Task: classify</a:t>
            </a:r>
          </a:p>
          <a:p>
            <a:r>
              <a:rPr lang="en-US" dirty="0"/>
              <a:t>Models:</a:t>
            </a:r>
          </a:p>
          <a:p>
            <a:pPr lvl="1"/>
            <a:r>
              <a:rPr lang="en-US" dirty="0"/>
              <a:t>Sentiment</a:t>
            </a:r>
          </a:p>
          <a:p>
            <a:pPr lvl="2"/>
            <a:r>
              <a:rPr lang="en-US" dirty="0"/>
              <a:t>Expected output label: positive</a:t>
            </a:r>
          </a:p>
          <a:p>
            <a:pPr lvl="1"/>
            <a:r>
              <a:rPr lang="en-US" dirty="0"/>
              <a:t>Fake News:</a:t>
            </a:r>
          </a:p>
          <a:p>
            <a:pPr lvl="2"/>
            <a:r>
              <a:rPr lang="en-US" dirty="0"/>
              <a:t>Expected output label: not fake (real)</a:t>
            </a:r>
          </a:p>
          <a:p>
            <a:pPr lvl="1"/>
            <a:r>
              <a:rPr lang="en-US" dirty="0"/>
              <a:t>Spam/Ham:</a:t>
            </a:r>
          </a:p>
          <a:p>
            <a:pPr lvl="2"/>
            <a:r>
              <a:rPr lang="en-US" dirty="0"/>
              <a:t>Expected output label: not spam (ham)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66F648-181A-2045-A7A1-75F98704B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565211" cy="3239789"/>
          </a:xfrm>
          <a:solidFill>
            <a:srgbClr val="FFFF0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model in …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echo I love you |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--task classify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--model $model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done</a:t>
            </a:r>
          </a:p>
          <a:p>
            <a:pPr marL="914400" lvl="2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DD6B64-8668-0642-97D1-AA8EABA46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D9110-4448-4B41-9947-152C7C97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BB169E-08FB-2141-A36F-C7046CDC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62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5EA3-B6F2-0341-87D4-520D3312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</p:spPr>
        <p:txBody>
          <a:bodyPr/>
          <a:lstStyle/>
          <a:p>
            <a:r>
              <a:rPr lang="en-US" dirty="0"/>
              <a:t>Many of these models produce reasonable 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91AAB7-14A3-B343-8BCF-C1EAC3DE4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2019" y="0"/>
            <a:ext cx="8289981" cy="62401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EDBB6-0266-2D49-AB75-498E418AB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298D2-BDD2-DB40-944B-B5E84F41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F80EB-D1E3-8943-B02D-4597F30F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104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61A39E0-B846-E04C-8962-6B034467E7DE}"/>
              </a:ext>
            </a:extLst>
          </p:cNvPr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Scores could be more confident</a:t>
            </a:r>
          </a:p>
        </p:txBody>
      </p:sp>
    </p:spTree>
    <p:extLst>
      <p:ext uri="{BB962C8B-B14F-4D97-AF65-F5344CB8AC3E}">
        <p14:creationId xmlns:p14="http://schemas.microsoft.com/office/powerpoint/2010/main" val="311490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7BFE-4139-7D42-B557-EF378B55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90" y="439266"/>
            <a:ext cx="1398373" cy="4293372"/>
          </a:xfrm>
        </p:spPr>
        <p:txBody>
          <a:bodyPr>
            <a:normAutofit/>
          </a:bodyPr>
          <a:lstStyle/>
          <a:p>
            <a:r>
              <a:rPr lang="en-US" dirty="0"/>
              <a:t>But…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2C7D82-C175-CE4A-A441-F255A5EF9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921" y="132749"/>
            <a:ext cx="10668095" cy="595913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C5CEE-E74D-C440-8A9F-35C91C2E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A83D-3AAA-9D47-810E-DF82E98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E68C1-EB3B-CB46-9D29-50554CF6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079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C7CD-9FB6-A1E7-D97B-21E87689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Debugging, Confusion Matrices &amp; Error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054BBC-E1CE-91E2-9012-E24257640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02" r="6333" b="52832"/>
          <a:stretch/>
        </p:blipFill>
        <p:spPr>
          <a:xfrm>
            <a:off x="-1" y="1722219"/>
            <a:ext cx="6081019" cy="314558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1212A-24D2-AC74-498D-1EA3954E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3EB36-CBBD-1319-9AF1-C653A708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F497D-F6A2-17EF-AE0C-369816B26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106</a:t>
            </a:fld>
            <a:endParaRPr lang="en-US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5F810004-0C95-B134-C9B7-500EC9FB8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5" t="48204"/>
          <a:stretch/>
        </p:blipFill>
        <p:spPr>
          <a:xfrm>
            <a:off x="6259630" y="1758254"/>
            <a:ext cx="5846233" cy="361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002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1A775A2-1040-DF49-BB90-AAD840C6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Inference: </a:t>
            </a:r>
            <a:r>
              <a:rPr lang="en-US" i="1" dirty="0" err="1"/>
              <a:t>gft_predict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3E6337F-3AFE-244A-B9D3-8C87816477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err="1"/>
                  <a:t>gft_predict</a:t>
                </a:r>
                <a:endParaRPr lang="en-US" dirty="0"/>
              </a:p>
              <a:p>
                <a:pPr lvl="1"/>
                <a:r>
                  <a:rPr lang="en-US" dirty="0"/>
                  <a:t>Input from a dataset or </a:t>
                </a:r>
                <a:r>
                  <a:rPr lang="en-US" i="1" dirty="0"/>
                  <a:t>stdin</a:t>
                </a:r>
                <a:endParaRPr lang="en-US" dirty="0"/>
              </a:p>
              <a:p>
                <a:pPr lvl="1"/>
                <a:r>
                  <a:rPr lang="en-US" dirty="0"/>
                  <a:t>Output to </a:t>
                </a:r>
                <a:r>
                  <a:rPr lang="en-US" i="1" dirty="0" err="1"/>
                  <a:t>stdout</a:t>
                </a:r>
                <a:endParaRPr lang="en-US" dirty="0"/>
              </a:p>
              <a:p>
                <a:r>
                  <a:rPr lang="en-US" dirty="0"/>
                  <a:t>Arguments (many are optional)</a:t>
                </a:r>
              </a:p>
              <a:p>
                <a:pPr lvl="1"/>
                <a:r>
                  <a:rPr lang="en-US" dirty="0"/>
                  <a:t>--data, --split, --model, --</a:t>
                </a:r>
                <a:r>
                  <a:rPr lang="en-US" dirty="0" err="1"/>
                  <a:t>eqn</a:t>
                </a:r>
                <a:r>
                  <a:rPr lang="en-US" dirty="0"/>
                  <a:t>, --task</a:t>
                </a:r>
              </a:p>
              <a:p>
                <a:pPr lvl="1"/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𝑙h𝑠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𝑟h𝑠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Variables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𝑙h𝑠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𝑟h𝑠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refer to columns in dataset</a:t>
                </a:r>
              </a:p>
              <a:p>
                <a:r>
                  <a:rPr lang="en-US" dirty="0"/>
                  <a:t>Since the terminology for tasks is currently in a state of flux,</a:t>
                </a:r>
              </a:p>
              <a:p>
                <a:pPr lvl="1"/>
                <a:r>
                  <a:rPr lang="en-US" dirty="0" err="1"/>
                  <a:t>gft</a:t>
                </a:r>
                <a:r>
                  <a:rPr lang="en-US" dirty="0"/>
                  <a:t> supports a number of aliases</a:t>
                </a:r>
              </a:p>
              <a:p>
                <a:pPr lvl="1"/>
                <a:r>
                  <a:rPr lang="en-US" dirty="0"/>
                  <a:t>(shown in parentheses)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3E6337F-3AFE-244A-B9D3-8C8781647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1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3B2A517-9047-0243-8C45-0DB86371D2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Tasks (aliases in parenthesis)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classify (text-classification)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classify_tokens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(token-classification)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classify_spans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(QA, question-answering)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classify_audio</a:t>
            </a:r>
            <a:r>
              <a:rPr lang="en-US" dirty="0"/>
              <a:t> (audio-classification)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classify_images</a:t>
            </a:r>
            <a:r>
              <a:rPr lang="en-US" dirty="0"/>
              <a:t> (image-classification)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regress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text-generation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MT (translation)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ASR </a:t>
            </a:r>
          </a:p>
          <a:p>
            <a:pPr lvl="2"/>
            <a:r>
              <a:rPr lang="en-US" dirty="0"/>
              <a:t>(</a:t>
            </a:r>
            <a:r>
              <a:rPr lang="en-US" dirty="0" err="1"/>
              <a:t>ctc</a:t>
            </a:r>
            <a:r>
              <a:rPr lang="en-US" dirty="0"/>
              <a:t>, automatic-speech-recognition)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fill-mask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1872F6-E3B9-7B41-A6FD-847BF595E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24E575-E0A7-E34D-99E7-EDFAB8ED9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9D1B32-EE00-2E40-8365-107B77523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5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ü"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Cheatsheet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4-5 Functions + 4 Arguments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Amazing how much can be done with so little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44734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Tasks: MT, ASR, Vision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Two Questions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we </a:t>
            </a:r>
            <a:r>
              <a:rPr lang="en-US" i="1" u="sng" dirty="0">
                <a:solidFill>
                  <a:schemeClr val="bg2">
                    <a:lumMod val="75000"/>
                  </a:schemeClr>
                </a:solidFill>
              </a:rPr>
              <a:t>find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the good stuff?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we </a:t>
            </a:r>
            <a:r>
              <a:rPr lang="en-US" i="1" u="sng" dirty="0">
                <a:solidFill>
                  <a:schemeClr val="bg2">
                    <a:lumMod val="75000"/>
                  </a:schemeClr>
                </a:solidFill>
              </a:rPr>
              <a:t>use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the good stuff?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934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A172C-D5BB-16D1-300A-5326E4BC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De-emphasize Pre-Training?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F69D-4490-AF0C-00B9-4F33AEB9B9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BD67B-3D19-7EA7-7AFB-BB9A2F88C2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CE4BA-9C42-1813-07A8-3A4C532E7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DF53E-6D9E-032F-53FD-66861F59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CA73B-8679-AE53-4E42-6F11E5A4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89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911BF-1AF2-9081-89CF-BF1AD356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Plugs</a:t>
            </a:r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C363CDD-1121-1207-C058-6A1AFC5ECD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9430" y="1442595"/>
            <a:ext cx="6334294" cy="4992282"/>
          </a:xfrm>
          <a:ln>
            <a:solidFill>
              <a:srgbClr val="92D050"/>
            </a:solidFill>
          </a:ln>
        </p:spPr>
      </p:pic>
      <p:pic>
        <p:nvPicPr>
          <p:cNvPr id="25" name="Content Placeholder 24" descr="A paper with text and images&#10;&#10;Description automatically generated">
            <a:extLst>
              <a:ext uri="{FF2B5EF4-FFF2-40B4-BE49-F238E27FC236}">
                <a16:creationId xmlns:a16="http://schemas.microsoft.com/office/drawing/2014/main" id="{A5366C1C-785E-4F8B-57F6-B024368FCF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694"/>
          <a:stretch/>
        </p:blipFill>
        <p:spPr>
          <a:xfrm>
            <a:off x="4875666" y="615890"/>
            <a:ext cx="7270899" cy="6528925"/>
          </a:xfrm>
          <a:ln>
            <a:solidFill>
              <a:srgbClr val="92D05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21B625-96E2-8160-F3FE-722FDD03589B}"/>
              </a:ext>
            </a:extLst>
          </p:cNvPr>
          <p:cNvSpPr txBox="1"/>
          <p:nvPr/>
        </p:nvSpPr>
        <p:spPr>
          <a:xfrm>
            <a:off x="5678833" y="180459"/>
            <a:ext cx="566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https://github.com/kwchurch/ACL2022_deepnets_tutorial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336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29FB06-CB8F-4D4D-9081-EC61E26F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71ACB2-6A56-994A-A7FD-C9D8A3B62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7E09AE-641B-D545-88B9-9DB8850F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CB8275-C180-BC4D-AB7E-4D2EFA4B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110</a:t>
            </a:fld>
            <a:endParaRPr lang="en-US"/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CCA46569-0D1F-6A4B-82C8-5765F62A3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9381"/>
            <a:ext cx="10515600" cy="3343825"/>
          </a:xfr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61657AF-65DC-E84F-B47F-B9DE232D4C33}"/>
              </a:ext>
            </a:extLst>
          </p:cNvPr>
          <p:cNvSpPr/>
          <p:nvPr/>
        </p:nvSpPr>
        <p:spPr>
          <a:xfrm>
            <a:off x="7043984" y="2048223"/>
            <a:ext cx="1253159" cy="1029652"/>
          </a:xfrm>
          <a:prstGeom prst="wedgeRoundRectCallout">
            <a:avLst>
              <a:gd name="adj1" fmla="val -41543"/>
              <a:gd name="adj2" fmla="val 847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$$$$</a:t>
            </a:r>
          </a:p>
          <a:p>
            <a:pPr algn="ctr"/>
            <a:r>
              <a:rPr lang="en-US" sz="2800" dirty="0"/>
              <a:t>(Cost)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FEFEE6CA-F085-BD45-B3CC-73EA0F0C110B}"/>
              </a:ext>
            </a:extLst>
          </p:cNvPr>
          <p:cNvSpPr/>
          <p:nvPr/>
        </p:nvSpPr>
        <p:spPr>
          <a:xfrm>
            <a:off x="6486201" y="5416989"/>
            <a:ext cx="557783" cy="512434"/>
          </a:xfrm>
          <a:prstGeom prst="wedgeRoundRectCallout">
            <a:avLst>
              <a:gd name="adj1" fmla="val -26365"/>
              <a:gd name="adj2" fmla="val -724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$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32243E1-62C4-C44C-998E-3C983CB91E5C}"/>
              </a:ext>
            </a:extLst>
          </p:cNvPr>
          <p:cNvSpPr/>
          <p:nvPr/>
        </p:nvSpPr>
        <p:spPr>
          <a:xfrm>
            <a:off x="8071105" y="5597790"/>
            <a:ext cx="1982723" cy="1004686"/>
          </a:xfrm>
          <a:prstGeom prst="wedgeRoundRectCallout">
            <a:avLst>
              <a:gd name="adj1" fmla="val -94851"/>
              <a:gd name="adj2" fmla="val -378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less cost;</a:t>
            </a:r>
          </a:p>
          <a:p>
            <a:pPr algn="ctr"/>
            <a:r>
              <a:rPr lang="en-US" sz="2800" dirty="0"/>
              <a:t>more profit 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E6AB93A-0774-5B42-A4E4-F66871DE5311}"/>
              </a:ext>
            </a:extLst>
          </p:cNvPr>
          <p:cNvSpPr/>
          <p:nvPr/>
        </p:nvSpPr>
        <p:spPr>
          <a:xfrm>
            <a:off x="8420101" y="814111"/>
            <a:ext cx="1889759" cy="644357"/>
          </a:xfrm>
          <a:prstGeom prst="wedgeRoundRectCallout">
            <a:avLst>
              <a:gd name="adj1" fmla="val -54690"/>
              <a:gd name="adj2" fmla="val 1253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One-Time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5025E16D-4659-A843-BC49-08A0A3908078}"/>
              </a:ext>
            </a:extLst>
          </p:cNvPr>
          <p:cNvSpPr/>
          <p:nvPr/>
        </p:nvSpPr>
        <p:spPr>
          <a:xfrm>
            <a:off x="10181845" y="4422943"/>
            <a:ext cx="1889759" cy="644357"/>
          </a:xfrm>
          <a:prstGeom prst="wedgeRoundRectCallout">
            <a:avLst>
              <a:gd name="adj1" fmla="val -54690"/>
              <a:gd name="adj2" fmla="val 1253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Recurring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2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  <p:bldP spid="15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6D27-DB53-9847-BEAA-88DC8C4F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br>
              <a:rPr lang="en-US" dirty="0"/>
            </a:br>
            <a:r>
              <a:rPr lang="en-US" dirty="0">
                <a:hlinkClick r:id="rId2"/>
              </a:rPr>
              <a:t>https://huggingface.co/models</a:t>
            </a:r>
            <a:r>
              <a:rPr lang="en-US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2A3C0-AF89-0647-A4EC-72DDFC5E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ABECC-6E7D-E941-8D9B-38BE7F031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ADDE5-5D72-1744-9F91-9F9C75D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111</a:t>
            </a:fld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EAE876-77DF-CB4D-8F1F-B9B2ECC1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6240"/>
            <a:ext cx="12073631" cy="6650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/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  <a:blipFill>
                <a:blip r:embed="rId4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/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  <a:blipFill>
                <a:blip r:embed="rId5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/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  <a:blipFill>
                <a:blip r:embed="rId6"/>
                <a:stretch>
                  <a:fillRect t="-2817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/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400" dirty="0"/>
                  <a:t> (base)</a:t>
                </a:r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  <a:blipFill>
                <a:blip r:embed="rId7"/>
                <a:stretch>
                  <a:fillRect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/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  <a:blipFill>
                <a:blip r:embed="rId8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30B4CE4E-6D7D-1346-BBD4-5FD00756CD15}"/>
                  </a:ext>
                </a:extLst>
              </p:cNvPr>
              <p:cNvSpPr/>
              <p:nvPr/>
            </p:nvSpPr>
            <p:spPr>
              <a:xfrm>
                <a:off x="1303020" y="1808110"/>
                <a:ext cx="2388373" cy="882396"/>
              </a:xfrm>
              <a:prstGeom prst="wedgeRoundRectCallout">
                <a:avLst>
                  <a:gd name="adj1" fmla="val 54286"/>
                  <a:gd name="adj2" fmla="val 8026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b="0" dirty="0"/>
                  <a:t>Compressed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30B4CE4E-6D7D-1346-BBD4-5FD00756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20" y="1808110"/>
                <a:ext cx="2388373" cy="882396"/>
              </a:xfrm>
              <a:prstGeom prst="wedgeRoundRectCallout">
                <a:avLst>
                  <a:gd name="adj1" fmla="val 54286"/>
                  <a:gd name="adj2" fmla="val 80267"/>
                  <a:gd name="adj3" fmla="val 16667"/>
                </a:avLst>
              </a:prstGeom>
              <a:blipFill>
                <a:blip r:embed="rId9"/>
                <a:stretch>
                  <a:fillRect l="-1990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0512373A-F1C0-424F-BEFB-B73EDA943C8C}"/>
                  </a:ext>
                </a:extLst>
              </p:cNvPr>
              <p:cNvSpPr/>
              <p:nvPr/>
            </p:nvSpPr>
            <p:spPr>
              <a:xfrm>
                <a:off x="1303019" y="1808110"/>
                <a:ext cx="2388373" cy="882396"/>
              </a:xfrm>
              <a:prstGeom prst="wedgeRoundRectCallout">
                <a:avLst>
                  <a:gd name="adj1" fmla="val 54286"/>
                  <a:gd name="adj2" fmla="val 29736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b="0" dirty="0"/>
                  <a:t>Compressed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0512373A-F1C0-424F-BEFB-B73EDA943C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19" y="1808110"/>
                <a:ext cx="2388373" cy="882396"/>
              </a:xfrm>
              <a:prstGeom prst="wedgeRoundRectCallout">
                <a:avLst>
                  <a:gd name="adj1" fmla="val 54286"/>
                  <a:gd name="adj2" fmla="val 297365"/>
                  <a:gd name="adj3" fmla="val 16667"/>
                </a:avLst>
              </a:prstGeom>
              <a:blipFill>
                <a:blip r:embed="rId10"/>
                <a:stretch>
                  <a:fillRect l="-2010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CE93D790-104C-F04E-A9A9-206DBF703E23}"/>
                  </a:ext>
                </a:extLst>
              </p:cNvPr>
              <p:cNvSpPr/>
              <p:nvPr/>
            </p:nvSpPr>
            <p:spPr>
              <a:xfrm>
                <a:off x="1303019" y="1808110"/>
                <a:ext cx="2388373" cy="882396"/>
              </a:xfrm>
              <a:prstGeom prst="wedgeRoundRectCallout">
                <a:avLst>
                  <a:gd name="adj1" fmla="val 54477"/>
                  <a:gd name="adj2" fmla="val 36368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b="0" dirty="0"/>
                  <a:t>Compressed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CE93D790-104C-F04E-A9A9-206DBF703E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19" y="1808110"/>
                <a:ext cx="2388373" cy="882396"/>
              </a:xfrm>
              <a:prstGeom prst="wedgeRoundRectCallout">
                <a:avLst>
                  <a:gd name="adj1" fmla="val 54477"/>
                  <a:gd name="adj2" fmla="val 363686"/>
                  <a:gd name="adj3" fmla="val 16667"/>
                </a:avLst>
              </a:prstGeom>
              <a:blipFill>
                <a:blip r:embed="rId11"/>
                <a:stretch>
                  <a:fillRect l="-2010"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D215D8C9-E4B3-D449-BC29-C5451CF4F074}"/>
                  </a:ext>
                </a:extLst>
              </p:cNvPr>
              <p:cNvSpPr/>
              <p:nvPr/>
            </p:nvSpPr>
            <p:spPr>
              <a:xfrm>
                <a:off x="1303019" y="1812524"/>
                <a:ext cx="2388373" cy="882396"/>
              </a:xfrm>
              <a:prstGeom prst="wedgeRoundRectCallout">
                <a:avLst>
                  <a:gd name="adj1" fmla="val 53520"/>
                  <a:gd name="adj2" fmla="val 43467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b="0" dirty="0"/>
                  <a:t>Compressed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D215D8C9-E4B3-D449-BC29-C5451CF4F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19" y="1812524"/>
                <a:ext cx="2388373" cy="882396"/>
              </a:xfrm>
              <a:prstGeom prst="wedgeRoundRectCallout">
                <a:avLst>
                  <a:gd name="adj1" fmla="val 53520"/>
                  <a:gd name="adj2" fmla="val 434670"/>
                  <a:gd name="adj3" fmla="val 16667"/>
                </a:avLst>
              </a:prstGeom>
              <a:blipFill>
                <a:blip r:embed="rId12"/>
                <a:stretch>
                  <a:fillRect l="-2030" t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45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igure 0">
            <a:extLst>
              <a:ext uri="{FF2B5EF4-FFF2-40B4-BE49-F238E27FC236}">
                <a16:creationId xmlns:a16="http://schemas.microsoft.com/office/drawing/2014/main" id="{B53E7BE5-1E5E-9D4C-9F38-6F0FEEFC122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541773"/>
            <a:ext cx="5932465" cy="321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FCE4E-3026-A444-ACC1-332F186D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Compression (Distillation): </a:t>
            </a:r>
            <a:br>
              <a:rPr lang="en-US" dirty="0"/>
            </a:br>
            <a:r>
              <a:rPr lang="en-US" dirty="0"/>
              <a:t>Important for Commercial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DEA0D-21F4-0D4F-B3F2-1F6990B4D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Popular Choices on Hubs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E10C9-5B5F-114F-9A74-0DF9626BA3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Compression:</a:t>
            </a:r>
          </a:p>
          <a:p>
            <a:r>
              <a:rPr lang="en-US" dirty="0"/>
              <a:t>Trade-offs: Size vs. Accuracy</a:t>
            </a:r>
          </a:p>
        </p:txBody>
      </p:sp>
      <p:pic>
        <p:nvPicPr>
          <p:cNvPr id="11" name="Content Placeholder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043CB25-55C7-0F48-82F6-58BF39B513A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46800" y="2505075"/>
            <a:ext cx="4033988" cy="3684588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6336AF-19D8-3648-B8AC-CAF718CE8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054ECE-170F-C443-A38F-9E7652D0D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8ACDB1-25B8-BF45-8985-B9627DAB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36DF1-5C32-094B-9845-BD5298DAC707}"/>
              </a:ext>
            </a:extLst>
          </p:cNvPr>
          <p:cNvSpPr txBox="1"/>
          <p:nvPr/>
        </p:nvSpPr>
        <p:spPr>
          <a:xfrm>
            <a:off x="6746800" y="6123543"/>
            <a:ext cx="37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https://arxiv.org/pdf/2002.11985.pdf</a:t>
            </a:r>
            <a:r>
              <a:rPr lang="en-US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B295AD8-36F2-444C-9247-2C2119DFE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17" y="2475653"/>
            <a:ext cx="4614278" cy="443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56D2355-7158-DF44-93CE-29FA096D7746}"/>
              </a:ext>
            </a:extLst>
          </p:cNvPr>
          <p:cNvSpPr/>
          <p:nvPr/>
        </p:nvSpPr>
        <p:spPr>
          <a:xfrm>
            <a:off x="5240944" y="3280728"/>
            <a:ext cx="2214394" cy="671194"/>
          </a:xfrm>
          <a:prstGeom prst="wedgeRoundRectCallout">
            <a:avLst>
              <a:gd name="adj1" fmla="val 94048"/>
              <a:gd name="adj2" fmla="val 1723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Pick any two</a:t>
            </a:r>
            <a:endParaRPr lang="en-US" sz="1050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C60B047A-6CBF-2842-BDF4-BCA423B50BAC}"/>
              </a:ext>
            </a:extLst>
          </p:cNvPr>
          <p:cNvSpPr/>
          <p:nvPr/>
        </p:nvSpPr>
        <p:spPr>
          <a:xfrm>
            <a:off x="9831608" y="6032696"/>
            <a:ext cx="2214394" cy="783212"/>
          </a:xfrm>
          <a:prstGeom prst="wedgeRoundRectCallout">
            <a:avLst>
              <a:gd name="adj1" fmla="val -42750"/>
              <a:gd name="adj2" fmla="val -757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Compressed</a:t>
            </a:r>
            <a:endParaRPr lang="en-US" sz="1050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5E07D258-55B3-6947-AF1C-593D52BF3207}"/>
              </a:ext>
            </a:extLst>
          </p:cNvPr>
          <p:cNvSpPr/>
          <p:nvPr/>
        </p:nvSpPr>
        <p:spPr>
          <a:xfrm>
            <a:off x="9831608" y="6032696"/>
            <a:ext cx="2214394" cy="783212"/>
          </a:xfrm>
          <a:prstGeom prst="wedgeRoundRectCallout">
            <a:avLst>
              <a:gd name="adj1" fmla="val -127815"/>
              <a:gd name="adj2" fmla="val -559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Compressed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5896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2" grpId="0"/>
      <p:bldP spid="16" grpId="0" animBg="1"/>
      <p:bldP spid="18" grpId="0" animBg="1"/>
      <p:bldP spid="1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94252C60-5A3E-854C-9DBC-61D02119F3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6676" y="1328566"/>
            <a:ext cx="5823336" cy="6111383"/>
          </a:xfr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186FA6C-5A54-8D45-8AAF-6D8765A0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7" y="68114"/>
            <a:ext cx="5454059" cy="524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D27813-6B27-0C4A-98A7-33CD3AD3C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24975" cy="1325563"/>
          </a:xfrm>
        </p:spPr>
        <p:txBody>
          <a:bodyPr>
            <a:noAutofit/>
          </a:bodyPr>
          <a:lstStyle/>
          <a:p>
            <a:r>
              <a:rPr lang="en-US" sz="3200" dirty="0"/>
              <a:t>Lesson: Focus on Bottlenecks</a:t>
            </a:r>
            <a:br>
              <a:rPr lang="en-US" sz="3600" dirty="0"/>
            </a:b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1723A1D-F7A9-2A47-8F74-A1EF0B0E96A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743135" cy="4351338"/>
              </a:xfrm>
            </p:spPr>
            <p:txBody>
              <a:bodyPr/>
              <a:lstStyle/>
              <a:p>
                <a:r>
                  <a:rPr lang="en-US" dirty="0"/>
                  <a:t>Fixed Costs: One-time up-front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Training Costs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5 cars</a:t>
                </a:r>
              </a:p>
              <a:p>
                <a:r>
                  <a:rPr lang="en-US" dirty="0"/>
                  <a:t>Variable Costs: Recurring costs</a:t>
                </a:r>
              </a:p>
              <a:p>
                <a:pPr lvl="1"/>
                <a:r>
                  <a:rPr lang="en-US" dirty="0"/>
                  <a:t>Inference Costs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5 cars</a:t>
                </a:r>
              </a:p>
              <a:p>
                <a:pPr lvl="2"/>
                <a:r>
                  <a:rPr lang="en-US" dirty="0"/>
                  <a:t>Deploy a model to 1B people</a:t>
                </a:r>
              </a:p>
              <a:p>
                <a:pPr lvl="2"/>
                <a:r>
                  <a:rPr lang="en-US" dirty="0"/>
                  <a:t>Who use it every day (for years)</a:t>
                </a:r>
              </a:p>
              <a:p>
                <a:r>
                  <a:rPr lang="en-US" dirty="0"/>
                  <a:t>If the application goes viral (success)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𝑣𝑎𝑟𝑖𝑎𝑏𝑙𝑒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𝑓𝑖𝑥𝑒𝑑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𝑖𝑛𝑓𝑒𝑟𝑒𝑛𝑐𝑒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≫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1723A1D-F7A9-2A47-8F74-A1EF0B0E9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743135" cy="4351338"/>
              </a:xfrm>
              <a:blipFill>
                <a:blip r:embed="rId5"/>
                <a:stretch>
                  <a:fillRect l="-1762" t="-2326" r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95CE6-11C1-0541-97D2-6B8076F7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ED9C8-B190-D845-AB85-20BF39FCF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1D7BF-C119-0244-9B61-D0C4185C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9D063B-8BB6-DF4D-9A8B-C6A3001AAFA8}"/>
              </a:ext>
            </a:extLst>
          </p:cNvPr>
          <p:cNvSpPr txBox="1">
            <a:spLocks/>
          </p:cNvSpPr>
          <p:nvPr/>
        </p:nvSpPr>
        <p:spPr>
          <a:xfrm>
            <a:off x="0" y="4604824"/>
            <a:ext cx="5897879" cy="1669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5D32438-4FBA-954B-8244-FCAD005D024C}"/>
              </a:ext>
            </a:extLst>
          </p:cNvPr>
          <p:cNvSpPr/>
          <p:nvPr/>
        </p:nvSpPr>
        <p:spPr>
          <a:xfrm>
            <a:off x="10310446" y="2204514"/>
            <a:ext cx="1220372" cy="603074"/>
          </a:xfrm>
          <a:prstGeom prst="wedgeRoundRectCallout">
            <a:avLst>
              <a:gd name="adj1" fmla="val -80031"/>
              <a:gd name="adj2" fmla="val 33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Relatively small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434E1D41-A5C1-E145-859E-ADFA48D5D321}"/>
                  </a:ext>
                </a:extLst>
              </p:cNvPr>
              <p:cNvSpPr/>
              <p:nvPr/>
            </p:nvSpPr>
            <p:spPr>
              <a:xfrm>
                <a:off x="6128826" y="205762"/>
                <a:ext cx="5401992" cy="1340640"/>
              </a:xfrm>
              <a:prstGeom prst="wedgeRoundRectCallout">
                <a:avLst>
                  <a:gd name="adj1" fmla="val -58695"/>
                  <a:gd name="adj2" fmla="val 1441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Bottleneck for Global Warming: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𝑡𝑟𝑎𝑛𝑠𝑝𝑜𝑟𝑡𝑎𝑡𝑖𝑜𝑛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≫5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𝑐𝑎𝑟𝑠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𝑠𝑚𝑎𝑟𝑡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𝑠𝑝𝑒𝑎𝑘𝑒𝑟𝑠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≫5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𝑐𝑎𝑟𝑠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434E1D41-A5C1-E145-859E-ADFA48D5D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826" y="205762"/>
                <a:ext cx="5401992" cy="1340640"/>
              </a:xfrm>
              <a:prstGeom prst="wedgeRoundRectCallout">
                <a:avLst>
                  <a:gd name="adj1" fmla="val -58695"/>
                  <a:gd name="adj2" fmla="val 14413"/>
                  <a:gd name="adj3" fmla="val 16667"/>
                </a:avLst>
              </a:prstGeom>
              <a:blipFill>
                <a:blip r:embed="rId6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120D1B91-C693-024E-83DC-A0E28AD3E642}"/>
                  </a:ext>
                </a:extLst>
              </p:cNvPr>
              <p:cNvSpPr/>
              <p:nvPr/>
            </p:nvSpPr>
            <p:spPr>
              <a:xfrm>
                <a:off x="5462574" y="1665277"/>
                <a:ext cx="6136618" cy="1210799"/>
              </a:xfrm>
              <a:prstGeom prst="wedgeRoundRectCallout">
                <a:avLst>
                  <a:gd name="adj1" fmla="val -106804"/>
                  <a:gd name="adj2" fmla="val 11477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/>
                  <a:t>Commercial Practice: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𝑖𝑛𝑓𝑒𝑟𝑒𝑛𝑐𝑒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 ≫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120D1B91-C693-024E-83DC-A0E28AD3E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574" y="1665277"/>
                <a:ext cx="6136618" cy="1210799"/>
              </a:xfrm>
              <a:prstGeom prst="wedgeRoundRectCallout">
                <a:avLst>
                  <a:gd name="adj1" fmla="val -106804"/>
                  <a:gd name="adj2" fmla="val 114779"/>
                  <a:gd name="adj3" fmla="val 16667"/>
                </a:avLst>
              </a:prstGeom>
              <a:blipFill>
                <a:blip r:embed="rId7"/>
                <a:stretch>
                  <a:fillRect t="-7500" r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05D31B92-4877-9A44-99B2-DE0918EEEFC7}"/>
                  </a:ext>
                </a:extLst>
              </p:cNvPr>
              <p:cNvSpPr/>
              <p:nvPr/>
            </p:nvSpPr>
            <p:spPr>
              <a:xfrm>
                <a:off x="5462574" y="1674496"/>
                <a:ext cx="6136618" cy="1210799"/>
              </a:xfrm>
              <a:prstGeom prst="wedgeRoundRectCallout">
                <a:avLst>
                  <a:gd name="adj1" fmla="val -61262"/>
                  <a:gd name="adj2" fmla="val 8960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/>
                  <a:t>Commercial Practice: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𝑖𝑛𝑓𝑒𝑟𝑒𝑛𝑐𝑒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 ≫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05D31B92-4877-9A44-99B2-DE0918EEE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574" y="1674496"/>
                <a:ext cx="6136618" cy="1210799"/>
              </a:xfrm>
              <a:prstGeom prst="wedgeRoundRectCallout">
                <a:avLst>
                  <a:gd name="adj1" fmla="val -61262"/>
                  <a:gd name="adj2" fmla="val 89605"/>
                  <a:gd name="adj3" fmla="val 16667"/>
                </a:avLst>
              </a:prstGeom>
              <a:blipFill>
                <a:blip r:embed="rId8"/>
                <a:stretch>
                  <a:fillRect t="-8889" r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16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9">
                <a:extLst>
                  <a:ext uri="{FF2B5EF4-FFF2-40B4-BE49-F238E27FC236}">
                    <a16:creationId xmlns:a16="http://schemas.microsoft.com/office/drawing/2014/main" id="{309F452B-6E98-D64B-97F2-5308BFB8D0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5300" strike="dblStrike" dirty="0"/>
                  <a:t>Base/Foundation/Pre-Trained Models</a:t>
                </a:r>
                <a:br>
                  <a:rPr lang="en-US" dirty="0"/>
                </a:br>
                <a:r>
                  <a:rPr lang="en-US" b="1" i="1" u="dbl" dirty="0">
                    <a:highlight>
                      <a:srgbClr val="FFFF00"/>
                    </a:highlight>
                  </a:rPr>
                  <a:t>Recommendation</a:t>
                </a:r>
                <a:r>
                  <a:rPr lang="en-US" dirty="0"/>
                  <a:t>: Download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from Hubs</a:t>
                </a:r>
                <a:endParaRPr lang="en-US" i="1" dirty="0"/>
              </a:p>
            </p:txBody>
          </p:sp>
        </mc:Choice>
        <mc:Fallback xmlns="">
          <p:sp>
            <p:nvSpPr>
              <p:cNvPr id="10" name="Title 9">
                <a:extLst>
                  <a:ext uri="{FF2B5EF4-FFF2-40B4-BE49-F238E27FC236}">
                    <a16:creationId xmlns:a16="http://schemas.microsoft.com/office/drawing/2014/main" id="{309F452B-6E98-D64B-97F2-5308BFB8D0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54" t="-1714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5737C89F-FD40-E342-ABC9-A3E1F8B25B3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Some Popular Pre-Trained Models: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5737C89F-FD40-E342-ABC9-A3E1F8B25B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966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96EE63-42CA-8D43-AC54-3AA440482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Some Popular Datasets for Pre-Training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C08A3-27F7-5746-8F2A-DA812F5C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4DE2E-8DF6-C642-8988-3CB2B1612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55B19-75A8-DF4F-ADF1-5A5A1DC1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9DCCB7-EC5D-414F-A51D-ACA6EF5B209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77" y="2505075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F5D7E1C-C278-1D42-B3AE-D4BE1233CAD1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05074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9682F3F0-FA44-2F43-8FEC-029BBD4A1E21}"/>
              </a:ext>
            </a:extLst>
          </p:cNvPr>
          <p:cNvSpPr/>
          <p:nvPr/>
        </p:nvSpPr>
        <p:spPr>
          <a:xfrm>
            <a:off x="2360204" y="5845979"/>
            <a:ext cx="4320081" cy="668969"/>
          </a:xfrm>
          <a:prstGeom prst="wedgeRoundRectCallout">
            <a:avLst>
              <a:gd name="adj1" fmla="val -26689"/>
              <a:gd name="adj2" fmla="val -982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DDI </a:t>
            </a:r>
            <a:r>
              <a:rPr lang="en-US" sz="2800" dirty="0">
                <a:sym typeface="Wingdings" pitchFamily="2" charset="2"/>
              </a:rPr>
              <a:t> Don’t Do It (yourself)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3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7C1963-48FF-6649-93AC-127AB3278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86" y="750409"/>
            <a:ext cx="9799014" cy="5513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95F25-6F29-9643-AFD9-34268EBF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15" y="70337"/>
            <a:ext cx="10977251" cy="704272"/>
          </a:xfrm>
        </p:spPr>
        <p:txBody>
          <a:bodyPr>
            <a:normAutofit/>
          </a:bodyPr>
          <a:lstStyle/>
          <a:p>
            <a:r>
              <a:rPr lang="en-US" dirty="0"/>
              <a:t>Bigger Models are Better (but less efficient)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40FCA-3D84-DE40-B813-FFE359BDE6A4}"/>
              </a:ext>
            </a:extLst>
          </p:cNvPr>
          <p:cNvSpPr txBox="1"/>
          <p:nvPr/>
        </p:nvSpPr>
        <p:spPr>
          <a:xfrm>
            <a:off x="124019" y="644836"/>
            <a:ext cx="11957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 Source: Microsoft blog (</a:t>
            </a:r>
            <a:r>
              <a:rPr lang="en-US" sz="1100" dirty="0">
                <a:hlinkClick r:id="rId4"/>
              </a:rPr>
              <a:t>https://syncedreview.com/2020/02/12/17-billion-parameters-microsoft-deepspeed-breeds-worlds-largest-nlp-model/</a:t>
            </a:r>
            <a:r>
              <a:rPr lang="en-US" sz="1100" dirty="0"/>
              <a:t>) and Kunle </a:t>
            </a:r>
            <a:r>
              <a:rPr lang="en-US" sz="1100" dirty="0" err="1"/>
              <a:t>Olukton’s</a:t>
            </a:r>
            <a:r>
              <a:rPr lang="en-US" sz="1100" dirty="0"/>
              <a:t> presentation at </a:t>
            </a:r>
            <a:r>
              <a:rPr lang="en-US" sz="1100" dirty="0" err="1"/>
              <a:t>ScaledML</a:t>
            </a:r>
            <a:endParaRPr lang="en-US" sz="1100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A2E0878-7A25-FA40-8186-D1BD9CE02195}"/>
              </a:ext>
            </a:extLst>
          </p:cNvPr>
          <p:cNvSpPr/>
          <p:nvPr/>
        </p:nvSpPr>
        <p:spPr>
          <a:xfrm>
            <a:off x="8505020" y="3245339"/>
            <a:ext cx="1752369" cy="943902"/>
          </a:xfrm>
          <a:prstGeom prst="wedgeRoundRectCallout">
            <a:avLst>
              <a:gd name="adj1" fmla="val -77086"/>
              <a:gd name="adj2" fmla="val -133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8b Parameters</a:t>
            </a:r>
          </a:p>
          <a:p>
            <a:pPr algn="ctr"/>
            <a:r>
              <a:rPr lang="en-US" dirty="0"/>
              <a:t>512 GPUs</a:t>
            </a:r>
          </a:p>
          <a:p>
            <a:pPr algn="ctr"/>
            <a:r>
              <a:rPr lang="en-US" dirty="0"/>
              <a:t>20% efficiency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D344EF9-9140-324D-BA80-335666C80BC5}"/>
              </a:ext>
            </a:extLst>
          </p:cNvPr>
          <p:cNvSpPr/>
          <p:nvPr/>
        </p:nvSpPr>
        <p:spPr>
          <a:xfrm>
            <a:off x="9521606" y="1808078"/>
            <a:ext cx="1832194" cy="750277"/>
          </a:xfrm>
          <a:prstGeom prst="wedgeRoundRectCallout">
            <a:avLst>
              <a:gd name="adj1" fmla="val -53618"/>
              <a:gd name="adj2" fmla="val -1179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17b Parameters</a:t>
            </a:r>
          </a:p>
          <a:p>
            <a:pPr algn="ctr"/>
            <a:r>
              <a:rPr lang="en-US" dirty="0"/>
              <a:t>1000 GPUs</a:t>
            </a:r>
          </a:p>
          <a:p>
            <a:pPr algn="ctr"/>
            <a:r>
              <a:rPr lang="en-US" dirty="0"/>
              <a:t>6% efficiency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8037F1-901F-1746-8A55-ACB92684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C0AA6-FDDF-F34A-8288-DB985FEF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BC0F0-FAAA-804C-8E6F-BFAB43D3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B16C2-1257-934E-8909-E858E1BD9F09}" type="slidenum">
              <a:rPr lang="en-US" smtClean="0"/>
              <a:t>115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AE8EFE-2899-7B41-B8B0-031CC27FC46E}"/>
              </a:ext>
            </a:extLst>
          </p:cNvPr>
          <p:cNvSpPr/>
          <p:nvPr/>
        </p:nvSpPr>
        <p:spPr>
          <a:xfrm>
            <a:off x="5788981" y="1056704"/>
            <a:ext cx="2956401" cy="943902"/>
          </a:xfrm>
          <a:prstGeom prst="wedgeRoundRectCallout">
            <a:avLst>
              <a:gd name="adj1" fmla="val 62978"/>
              <a:gd name="adj2" fmla="val -389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Industry-only</a:t>
            </a:r>
          </a:p>
          <a:p>
            <a:pPr algn="ctr"/>
            <a:r>
              <a:rPr lang="en-US" dirty="0"/>
              <a:t>(too expective for academia)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48E08B-64F6-1242-829A-0790675FFB70}"/>
              </a:ext>
            </a:extLst>
          </p:cNvPr>
          <p:cNvCxnSpPr>
            <a:cxnSpLocks/>
          </p:cNvCxnSpPr>
          <p:nvPr/>
        </p:nvCxnSpPr>
        <p:spPr>
          <a:xfrm flipV="1">
            <a:off x="2934119" y="5538740"/>
            <a:ext cx="1014883" cy="904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1E8D89-E458-2346-9A30-00DCC65C1B4A}"/>
              </a:ext>
            </a:extLst>
          </p:cNvPr>
          <p:cNvCxnSpPr>
            <a:cxnSpLocks/>
          </p:cNvCxnSpPr>
          <p:nvPr/>
        </p:nvCxnSpPr>
        <p:spPr>
          <a:xfrm flipV="1">
            <a:off x="3989195" y="5345723"/>
            <a:ext cx="1065126" cy="1930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BBEE51-4732-AA49-8862-12AC08CC1F6D}"/>
              </a:ext>
            </a:extLst>
          </p:cNvPr>
          <p:cNvCxnSpPr>
            <a:cxnSpLocks/>
          </p:cNvCxnSpPr>
          <p:nvPr/>
        </p:nvCxnSpPr>
        <p:spPr>
          <a:xfrm flipV="1">
            <a:off x="5054321" y="5034224"/>
            <a:ext cx="1041679" cy="3105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07BC1A-CBC8-5B44-B237-3067A55E7F1C}"/>
              </a:ext>
            </a:extLst>
          </p:cNvPr>
          <p:cNvCxnSpPr>
            <a:cxnSpLocks/>
          </p:cNvCxnSpPr>
          <p:nvPr/>
        </p:nvCxnSpPr>
        <p:spPr>
          <a:xfrm flipV="1">
            <a:off x="6096000" y="4493697"/>
            <a:ext cx="985765" cy="550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555CFD-03CD-584A-A39D-7289534250F1}"/>
              </a:ext>
            </a:extLst>
          </p:cNvPr>
          <p:cNvCxnSpPr>
            <a:cxnSpLocks/>
          </p:cNvCxnSpPr>
          <p:nvPr/>
        </p:nvCxnSpPr>
        <p:spPr>
          <a:xfrm flipV="1">
            <a:off x="7061283" y="3857440"/>
            <a:ext cx="766819" cy="6385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9998AC-007B-6F4D-8BFA-99C84758C969}"/>
              </a:ext>
            </a:extLst>
          </p:cNvPr>
          <p:cNvCxnSpPr>
            <a:cxnSpLocks/>
          </p:cNvCxnSpPr>
          <p:nvPr/>
        </p:nvCxnSpPr>
        <p:spPr>
          <a:xfrm flipV="1">
            <a:off x="7769990" y="3134263"/>
            <a:ext cx="591983" cy="7703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62804B-C0CB-AD4C-A572-57D8CAAFC017}"/>
              </a:ext>
            </a:extLst>
          </p:cNvPr>
          <p:cNvCxnSpPr>
            <a:cxnSpLocks/>
          </p:cNvCxnSpPr>
          <p:nvPr/>
        </p:nvCxnSpPr>
        <p:spPr>
          <a:xfrm flipV="1">
            <a:off x="8314608" y="2421653"/>
            <a:ext cx="533332" cy="7785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D62D14-C807-D444-94E0-7EDFD8221D1F}"/>
              </a:ext>
            </a:extLst>
          </p:cNvPr>
          <p:cNvCxnSpPr>
            <a:cxnSpLocks/>
          </p:cNvCxnSpPr>
          <p:nvPr/>
        </p:nvCxnSpPr>
        <p:spPr>
          <a:xfrm flipV="1">
            <a:off x="8843214" y="1308916"/>
            <a:ext cx="467311" cy="11159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81CB55-68E0-9644-A9D5-3F94E983680F}"/>
              </a:ext>
            </a:extLst>
          </p:cNvPr>
          <p:cNvCxnSpPr>
            <a:cxnSpLocks/>
          </p:cNvCxnSpPr>
          <p:nvPr/>
        </p:nvCxnSpPr>
        <p:spPr>
          <a:xfrm flipV="1">
            <a:off x="1507253" y="5616266"/>
            <a:ext cx="1426866" cy="129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2E627DE-1A99-FBC5-F3ED-AABF08ECF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656" y="1730368"/>
            <a:ext cx="4969787" cy="293962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C3DC041-B4FB-3E40-8398-997FD9C9012C}"/>
              </a:ext>
            </a:extLst>
          </p:cNvPr>
          <p:cNvSpPr/>
          <p:nvPr/>
        </p:nvSpPr>
        <p:spPr>
          <a:xfrm>
            <a:off x="5788981" y="1056704"/>
            <a:ext cx="2956401" cy="943902"/>
          </a:xfrm>
          <a:prstGeom prst="wedgeRoundRectCallout">
            <a:avLst>
              <a:gd name="adj1" fmla="val 12337"/>
              <a:gd name="adj2" fmla="val 170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Industry-only</a:t>
            </a:r>
          </a:p>
          <a:p>
            <a:pPr algn="ctr"/>
            <a:r>
              <a:rPr lang="en-US" sz="1600" dirty="0"/>
              <a:t>(too expensive for academia)</a:t>
            </a:r>
          </a:p>
        </p:txBody>
      </p:sp>
    </p:spTree>
    <p:extLst>
      <p:ext uri="{BB962C8B-B14F-4D97-AF65-F5344CB8AC3E}">
        <p14:creationId xmlns:p14="http://schemas.microsoft.com/office/powerpoint/2010/main" val="65836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D855-8645-5C48-A24D-7542D7575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540B Parameters: </a:t>
            </a:r>
            <a:br>
              <a:rPr lang="en-US" dirty="0"/>
            </a:br>
            <a:r>
              <a:rPr lang="en-US" sz="2800" dirty="0">
                <a:hlinkClick r:id="rId2"/>
              </a:rPr>
              <a:t>https://arxiv.org/pdf/2204.02311.pdf</a:t>
            </a:r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12" name="Content Placeholder 11" descr="Table&#10;&#10;Description automatically generated">
            <a:extLst>
              <a:ext uri="{FF2B5EF4-FFF2-40B4-BE49-F238E27FC236}">
                <a16:creationId xmlns:a16="http://schemas.microsoft.com/office/drawing/2014/main" id="{2DC05947-8A56-B84A-BEEE-5B061647FF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4385" y="2394513"/>
            <a:ext cx="5771565" cy="39618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48472-74CB-B14E-B3AD-5B080A970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1455C-DB09-384E-8533-A72EDF19D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9C3A1-6EA9-BC4A-9B16-0635FD10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116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90E9A22-2863-AD28-8542-BCE074CEC0C1}"/>
              </a:ext>
            </a:extLst>
          </p:cNvPr>
          <p:cNvSpPr/>
          <p:nvPr/>
        </p:nvSpPr>
        <p:spPr>
          <a:xfrm>
            <a:off x="7343009" y="1145021"/>
            <a:ext cx="2956401" cy="943902"/>
          </a:xfrm>
          <a:prstGeom prst="wedgeRoundRectCallout">
            <a:avLst>
              <a:gd name="adj1" fmla="val 16756"/>
              <a:gd name="adj2" fmla="val 830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Industry-only</a:t>
            </a:r>
          </a:p>
          <a:p>
            <a:pPr algn="ctr"/>
            <a:r>
              <a:rPr lang="en-US" dirty="0"/>
              <a:t>(too expective for academia)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218A1B1-E19E-1092-EE4A-26EE86E114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27394" y="1912521"/>
            <a:ext cx="5181600" cy="1339752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D05F47-BAFA-92EE-DC9B-3B315E7AE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65" y="3738681"/>
            <a:ext cx="6372941" cy="25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7C1963-48FF-6649-93AC-127AB3278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86" y="750409"/>
            <a:ext cx="9799014" cy="5513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95F25-6F29-9643-AFD9-34268EBF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15" y="70337"/>
            <a:ext cx="10977251" cy="704272"/>
          </a:xfrm>
        </p:spPr>
        <p:txBody>
          <a:bodyPr>
            <a:normAutofit/>
          </a:bodyPr>
          <a:lstStyle/>
          <a:p>
            <a:r>
              <a:rPr lang="en-US" dirty="0"/>
              <a:t>Bigger Models are Better (but less efficient)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40FCA-3D84-DE40-B813-FFE359BDE6A4}"/>
              </a:ext>
            </a:extLst>
          </p:cNvPr>
          <p:cNvSpPr txBox="1"/>
          <p:nvPr/>
        </p:nvSpPr>
        <p:spPr>
          <a:xfrm>
            <a:off x="124019" y="644836"/>
            <a:ext cx="11957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 Source: Microsoft blog (</a:t>
            </a:r>
            <a:r>
              <a:rPr lang="en-US" sz="1100" dirty="0">
                <a:hlinkClick r:id="rId4"/>
              </a:rPr>
              <a:t>https://syncedreview.com/2020/02/12/17-billion-parameters-microsoft-deepspeed-breeds-worlds-largest-nlp-model/</a:t>
            </a:r>
            <a:r>
              <a:rPr lang="en-US" sz="1100" dirty="0"/>
              <a:t>) and Kunle </a:t>
            </a:r>
            <a:r>
              <a:rPr lang="en-US" sz="1100" dirty="0" err="1"/>
              <a:t>Olukton’s</a:t>
            </a:r>
            <a:r>
              <a:rPr lang="en-US" sz="1100" dirty="0"/>
              <a:t> presentation at </a:t>
            </a:r>
            <a:r>
              <a:rPr lang="en-US" sz="1100" dirty="0" err="1"/>
              <a:t>ScaledML</a:t>
            </a:r>
            <a:endParaRPr lang="en-US" sz="1100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A2E0878-7A25-FA40-8186-D1BD9CE02195}"/>
              </a:ext>
            </a:extLst>
          </p:cNvPr>
          <p:cNvSpPr/>
          <p:nvPr/>
        </p:nvSpPr>
        <p:spPr>
          <a:xfrm>
            <a:off x="8505020" y="3245339"/>
            <a:ext cx="1752369" cy="943902"/>
          </a:xfrm>
          <a:prstGeom prst="wedgeRoundRectCallout">
            <a:avLst>
              <a:gd name="adj1" fmla="val -77086"/>
              <a:gd name="adj2" fmla="val -133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8b Parameters</a:t>
            </a:r>
          </a:p>
          <a:p>
            <a:pPr algn="ctr"/>
            <a:r>
              <a:rPr lang="en-US" dirty="0"/>
              <a:t>512 GPUs</a:t>
            </a:r>
          </a:p>
          <a:p>
            <a:pPr algn="ctr"/>
            <a:r>
              <a:rPr lang="en-US" dirty="0"/>
              <a:t>20% efficiency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D344EF9-9140-324D-BA80-335666C80BC5}"/>
              </a:ext>
            </a:extLst>
          </p:cNvPr>
          <p:cNvSpPr/>
          <p:nvPr/>
        </p:nvSpPr>
        <p:spPr>
          <a:xfrm>
            <a:off x="9521606" y="1808078"/>
            <a:ext cx="1832194" cy="750277"/>
          </a:xfrm>
          <a:prstGeom prst="wedgeRoundRectCallout">
            <a:avLst>
              <a:gd name="adj1" fmla="val -53618"/>
              <a:gd name="adj2" fmla="val -1179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17b Parameters</a:t>
            </a:r>
          </a:p>
          <a:p>
            <a:pPr algn="ctr"/>
            <a:r>
              <a:rPr lang="en-US" dirty="0"/>
              <a:t>1000 GPUs</a:t>
            </a:r>
          </a:p>
          <a:p>
            <a:pPr algn="ctr"/>
            <a:r>
              <a:rPr lang="en-US" dirty="0"/>
              <a:t>6% efficiency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8037F1-901F-1746-8A55-ACB92684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C0AA6-FDDF-F34A-8288-DB985FEF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BC0F0-FAAA-804C-8E6F-BFAB43D3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B16C2-1257-934E-8909-E858E1BD9F09}" type="slidenum">
              <a:rPr lang="en-US" smtClean="0"/>
              <a:t>117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AE8EFE-2899-7B41-B8B0-031CC27FC46E}"/>
              </a:ext>
            </a:extLst>
          </p:cNvPr>
          <p:cNvSpPr/>
          <p:nvPr/>
        </p:nvSpPr>
        <p:spPr>
          <a:xfrm>
            <a:off x="5788981" y="1056704"/>
            <a:ext cx="2956401" cy="943902"/>
          </a:xfrm>
          <a:prstGeom prst="wedgeRoundRectCallout">
            <a:avLst>
              <a:gd name="adj1" fmla="val 62978"/>
              <a:gd name="adj2" fmla="val -389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Industry-only</a:t>
            </a:r>
          </a:p>
          <a:p>
            <a:pPr algn="ctr"/>
            <a:r>
              <a:rPr lang="en-US" dirty="0"/>
              <a:t>(too expective for academia)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48E08B-64F6-1242-829A-0790675FFB70}"/>
              </a:ext>
            </a:extLst>
          </p:cNvPr>
          <p:cNvCxnSpPr>
            <a:cxnSpLocks/>
          </p:cNvCxnSpPr>
          <p:nvPr/>
        </p:nvCxnSpPr>
        <p:spPr>
          <a:xfrm flipV="1">
            <a:off x="2934119" y="5538740"/>
            <a:ext cx="1014883" cy="904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1E8D89-E458-2346-9A30-00DCC65C1B4A}"/>
              </a:ext>
            </a:extLst>
          </p:cNvPr>
          <p:cNvCxnSpPr>
            <a:cxnSpLocks/>
          </p:cNvCxnSpPr>
          <p:nvPr/>
        </p:nvCxnSpPr>
        <p:spPr>
          <a:xfrm flipV="1">
            <a:off x="3989195" y="5345723"/>
            <a:ext cx="1065126" cy="1930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BBEE51-4732-AA49-8862-12AC08CC1F6D}"/>
              </a:ext>
            </a:extLst>
          </p:cNvPr>
          <p:cNvCxnSpPr>
            <a:cxnSpLocks/>
          </p:cNvCxnSpPr>
          <p:nvPr/>
        </p:nvCxnSpPr>
        <p:spPr>
          <a:xfrm flipV="1">
            <a:off x="5054321" y="5034224"/>
            <a:ext cx="1041679" cy="3105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07BC1A-CBC8-5B44-B237-3067A55E7F1C}"/>
              </a:ext>
            </a:extLst>
          </p:cNvPr>
          <p:cNvCxnSpPr>
            <a:cxnSpLocks/>
          </p:cNvCxnSpPr>
          <p:nvPr/>
        </p:nvCxnSpPr>
        <p:spPr>
          <a:xfrm flipV="1">
            <a:off x="6096000" y="4493697"/>
            <a:ext cx="985765" cy="550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555CFD-03CD-584A-A39D-7289534250F1}"/>
              </a:ext>
            </a:extLst>
          </p:cNvPr>
          <p:cNvCxnSpPr>
            <a:cxnSpLocks/>
          </p:cNvCxnSpPr>
          <p:nvPr/>
        </p:nvCxnSpPr>
        <p:spPr>
          <a:xfrm flipV="1">
            <a:off x="7061283" y="3857440"/>
            <a:ext cx="766819" cy="6385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9998AC-007B-6F4D-8BFA-99C84758C969}"/>
              </a:ext>
            </a:extLst>
          </p:cNvPr>
          <p:cNvCxnSpPr>
            <a:cxnSpLocks/>
          </p:cNvCxnSpPr>
          <p:nvPr/>
        </p:nvCxnSpPr>
        <p:spPr>
          <a:xfrm flipV="1">
            <a:off x="7769990" y="3134263"/>
            <a:ext cx="591983" cy="7703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62804B-C0CB-AD4C-A572-57D8CAAFC017}"/>
              </a:ext>
            </a:extLst>
          </p:cNvPr>
          <p:cNvCxnSpPr>
            <a:cxnSpLocks/>
          </p:cNvCxnSpPr>
          <p:nvPr/>
        </p:nvCxnSpPr>
        <p:spPr>
          <a:xfrm flipV="1">
            <a:off x="8314608" y="2421653"/>
            <a:ext cx="533332" cy="7785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D62D14-C807-D444-94E0-7EDFD8221D1F}"/>
              </a:ext>
            </a:extLst>
          </p:cNvPr>
          <p:cNvCxnSpPr>
            <a:cxnSpLocks/>
          </p:cNvCxnSpPr>
          <p:nvPr/>
        </p:nvCxnSpPr>
        <p:spPr>
          <a:xfrm flipV="1">
            <a:off x="8843214" y="1308916"/>
            <a:ext cx="467311" cy="11159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81CB55-68E0-9644-A9D5-3F94E983680F}"/>
              </a:ext>
            </a:extLst>
          </p:cNvPr>
          <p:cNvCxnSpPr>
            <a:cxnSpLocks/>
          </p:cNvCxnSpPr>
          <p:nvPr/>
        </p:nvCxnSpPr>
        <p:spPr>
          <a:xfrm flipV="1">
            <a:off x="1507253" y="5616266"/>
            <a:ext cx="1426866" cy="129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C3DC041-B4FB-3E40-8398-997FD9C9012C}"/>
              </a:ext>
            </a:extLst>
          </p:cNvPr>
          <p:cNvSpPr/>
          <p:nvPr/>
        </p:nvSpPr>
        <p:spPr>
          <a:xfrm>
            <a:off x="5788981" y="1056704"/>
            <a:ext cx="2956401" cy="943902"/>
          </a:xfrm>
          <a:prstGeom prst="wedgeRoundRectCallout">
            <a:avLst>
              <a:gd name="adj1" fmla="val 12337"/>
              <a:gd name="adj2" fmla="val 170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Industry-only</a:t>
            </a:r>
          </a:p>
          <a:p>
            <a:pPr algn="ctr"/>
            <a:r>
              <a:rPr lang="en-US" dirty="0"/>
              <a:t>(too expective for academia)</a:t>
            </a:r>
          </a:p>
        </p:txBody>
      </p:sp>
      <p:pic>
        <p:nvPicPr>
          <p:cNvPr id="22" name="Content Placeholder 13">
            <a:extLst>
              <a:ext uri="{FF2B5EF4-FFF2-40B4-BE49-F238E27FC236}">
                <a16:creationId xmlns:a16="http://schemas.microsoft.com/office/drawing/2014/main" id="{95B225EA-4C3D-6BDE-E56B-C2256CF4A2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524217" y="2375383"/>
            <a:ext cx="5728379" cy="1481127"/>
          </a:xfrm>
          <a:ln w="38100">
            <a:solidFill>
              <a:schemeClr val="accent1"/>
            </a:solidFill>
          </a:ln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5AD844B-06D6-A0E8-FE56-30C170F1BFCF}"/>
              </a:ext>
            </a:extLst>
          </p:cNvPr>
          <p:cNvSpPr/>
          <p:nvPr/>
        </p:nvSpPr>
        <p:spPr>
          <a:xfrm>
            <a:off x="6026931" y="2374453"/>
            <a:ext cx="1158371" cy="13909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7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A0B5F481-513E-0343-BC0B-625896751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757"/>
          <a:stretch/>
        </p:blipFill>
        <p:spPr>
          <a:xfrm>
            <a:off x="5963333" y="1774871"/>
            <a:ext cx="6228667" cy="951164"/>
          </a:xfrm>
          <a:prstGeom prst="rect">
            <a:avLst/>
          </a:prstGeom>
        </p:spPr>
      </p:pic>
      <p:pic>
        <p:nvPicPr>
          <p:cNvPr id="11" name="Content Placeholder 7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E1A2C06-149B-0D4E-8BA4-CDE56BC8D5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56692"/>
          <a:stretch/>
        </p:blipFill>
        <p:spPr>
          <a:xfrm>
            <a:off x="6010770" y="2726035"/>
            <a:ext cx="6149716" cy="3321965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EE18828-F7B9-AB42-8787-CFE0C0A40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540B Parameters: </a:t>
            </a:r>
            <a:br>
              <a:rPr lang="en-US" sz="4000" dirty="0"/>
            </a:br>
            <a:r>
              <a:rPr lang="en-US" sz="4000" dirty="0"/>
              <a:t>More Parameters </a:t>
            </a:r>
            <a:r>
              <a:rPr lang="en-US" sz="4000" dirty="0">
                <a:sym typeface="Wingdings" pitchFamily="2" charset="2"/>
              </a:rPr>
              <a:t> Better Scores</a:t>
            </a:r>
            <a:br>
              <a:rPr lang="en-US" sz="4000" dirty="0">
                <a:sym typeface="Wingdings" pitchFamily="2" charset="2"/>
              </a:rPr>
            </a:br>
            <a:r>
              <a:rPr lang="en-US" sz="4000" dirty="0">
                <a:sym typeface="Wingdings" pitchFamily="2" charset="2"/>
              </a:rPr>
              <a:t>More Supervision  Better Scores</a:t>
            </a:r>
            <a:endParaRPr lang="en-US" sz="4000" dirty="0"/>
          </a:p>
        </p:txBody>
      </p:sp>
      <p:pic>
        <p:nvPicPr>
          <p:cNvPr id="8" name="Content Placeholder 7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8B399452-FF3A-0E4D-B2A0-731D0A99CD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43308"/>
          <a:stretch/>
        </p:blipFill>
        <p:spPr>
          <a:xfrm>
            <a:off x="78562" y="1774871"/>
            <a:ext cx="6197153" cy="438206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6289F-D671-BC4F-B8E4-B9386C718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DB8EC-D018-4C4E-8873-A7D5EC2B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6A0DB-9F46-4C40-A3A3-BDEB5EF5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118</a:t>
            </a:fld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DEBC288-4F3E-5147-9CBB-4179B09A168E}"/>
              </a:ext>
            </a:extLst>
          </p:cNvPr>
          <p:cNvSpPr/>
          <p:nvPr/>
        </p:nvSpPr>
        <p:spPr>
          <a:xfrm>
            <a:off x="5304165" y="2210278"/>
            <a:ext cx="791836" cy="39466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1FE88B9-B3C7-B643-BEAA-809465C8DB0C}"/>
              </a:ext>
            </a:extLst>
          </p:cNvPr>
          <p:cNvSpPr/>
          <p:nvPr/>
        </p:nvSpPr>
        <p:spPr>
          <a:xfrm>
            <a:off x="11202879" y="2158637"/>
            <a:ext cx="791836" cy="39466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902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BF56A0-B79D-0CE5-426C-F13626A0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and Opportunities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535E2D-B276-CFAB-BA2F-4BEB02E27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Industrial Scale SOTA-Chasing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BD2E2C8-B1F1-D6F2-834C-4FC4F2A753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$$</a:t>
            </a:r>
          </a:p>
          <a:p>
            <a:pPr lvl="1"/>
            <a:r>
              <a:rPr lang="en-US" dirty="0"/>
              <a:t>Staff (size of staff)</a:t>
            </a:r>
          </a:p>
          <a:p>
            <a:pPr lvl="1"/>
            <a:r>
              <a:rPr lang="en-US" dirty="0"/>
              <a:t>Logistics</a:t>
            </a:r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Risk-adverse</a:t>
            </a:r>
          </a:p>
          <a:p>
            <a:pPr lvl="1"/>
            <a:r>
              <a:rPr lang="en-US" dirty="0"/>
              <a:t>Big $$ </a:t>
            </a:r>
            <a:r>
              <a:rPr lang="en-US" dirty="0">
                <a:sym typeface="Wingdings" pitchFamily="2" charset="2"/>
              </a:rPr>
              <a:t> Too Big to Fail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E439BD-DD8E-F23F-F5B3-B2F6A8428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Opportunities for the Masses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8F992B08-FEFA-F2BA-D9B7-F329B8D5838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US" dirty="0"/>
                  <a:t>Smaller projects </a:t>
                </a:r>
                <a:r>
                  <a:rPr lang="en-US" dirty="0">
                    <a:sym typeface="Wingdings" pitchFamily="2" charset="2"/>
                  </a:rPr>
                  <a:t> Creativity</a:t>
                </a:r>
              </a:p>
              <a:p>
                <a:r>
                  <a:rPr lang="en-US" dirty="0">
                    <a:sym typeface="Wingdings" pitchFamily="2" charset="2"/>
                  </a:rPr>
                  <a:t>Martial Arts: 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Use their strengths to your advantage</a:t>
                </a:r>
              </a:p>
              <a:p>
                <a:r>
                  <a:rPr lang="en-US" dirty="0">
                    <a:sym typeface="Wingdings" pitchFamily="2" charset="2"/>
                  </a:rPr>
                  <a:t>Community</a:t>
                </a:r>
              </a:p>
              <a:p>
                <a:pPr lvl="1"/>
                <a:r>
                  <a:rPr lang="en-US" b="0" dirty="0">
                    <a:sym typeface="Wingdings" pitchFamily="2" charset="2"/>
                  </a:rPr>
                  <a:t>Large: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𝑠𝑡𝑢𝑑𝑒𝑛𝑡𝑠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≫|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𝑠𝑡𝑎𝑓𝑓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|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lvl="1"/>
                <a:r>
                  <a:rPr lang="en-US" dirty="0">
                    <a:sym typeface="Wingdings" pitchFamily="2" charset="2"/>
                  </a:rPr>
                  <a:t>Willingness to share: </a:t>
                </a:r>
                <a:r>
                  <a:rPr lang="en-US" dirty="0" err="1">
                    <a:sym typeface="Wingdings" pitchFamily="2" charset="2"/>
                  </a:rPr>
                  <a:t>github</a:t>
                </a:r>
                <a:r>
                  <a:rPr lang="en-US" dirty="0">
                    <a:sym typeface="Wingdings" pitchFamily="2" charset="2"/>
                  </a:rPr>
                  <a:t>, </a:t>
                </a:r>
                <a:r>
                  <a:rPr lang="en-US" dirty="0" err="1">
                    <a:sym typeface="Wingdings" pitchFamily="2" charset="2"/>
                  </a:rPr>
                  <a:t>arXiv</a:t>
                </a:r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8F992B08-FEFA-F2BA-D9B7-F329B8D58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2200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E6644-7265-A71C-38C2-0756694C3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A78CF-DDA5-9DB3-54C2-81E260BCA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DBEA9-E622-E249-413E-A03A755E7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119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B58C715-8F2E-B158-0093-191CD170FD59}"/>
              </a:ext>
            </a:extLst>
          </p:cNvPr>
          <p:cNvSpPr/>
          <p:nvPr/>
        </p:nvSpPr>
        <p:spPr>
          <a:xfrm>
            <a:off x="4157592" y="5412448"/>
            <a:ext cx="2488724" cy="943902"/>
          </a:xfrm>
          <a:prstGeom prst="wedgeRoundRectCallout">
            <a:avLst>
              <a:gd name="adj1" fmla="val 44035"/>
              <a:gd name="adj2" fmla="val -1283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Standards!!</a:t>
            </a:r>
          </a:p>
          <a:p>
            <a:pPr algn="ctr"/>
            <a:r>
              <a:rPr lang="en-US" dirty="0"/>
              <a:t>(Builds Community)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F442CEA-1379-5C1B-1FE3-834C280526D9}"/>
              </a:ext>
            </a:extLst>
          </p:cNvPr>
          <p:cNvSpPr/>
          <p:nvPr/>
        </p:nvSpPr>
        <p:spPr>
          <a:xfrm>
            <a:off x="7053368" y="5635798"/>
            <a:ext cx="1388116" cy="720552"/>
          </a:xfrm>
          <a:prstGeom prst="wedgeRoundRectCallout">
            <a:avLst>
              <a:gd name="adj1" fmla="val -72312"/>
              <a:gd name="adj2" fmla="val -27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Examples: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gft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3FB6-D3E3-0B40-9775-1AA0DC9B2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2380"/>
            <a:ext cx="9144000" cy="1734382"/>
          </a:xfrm>
        </p:spPr>
        <p:txBody>
          <a:bodyPr>
            <a:normAutofit/>
          </a:bodyPr>
          <a:lstStyle/>
          <a:p>
            <a:r>
              <a:rPr lang="en-US" dirty="0"/>
              <a:t>ACL-2022 Tutorial:</a:t>
            </a:r>
            <a:br>
              <a:rPr lang="en-US" dirty="0"/>
            </a:br>
            <a:r>
              <a:rPr lang="en-US" sz="5300" dirty="0"/>
              <a:t>Part A: Simple Uses of Deep Nets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796B-9460-0F45-912B-731C7E75C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886"/>
            <a:ext cx="9144000" cy="26270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Ken Church, Baidu, USA</a:t>
            </a:r>
          </a:p>
          <a:p>
            <a:r>
              <a:rPr lang="en-US" dirty="0"/>
              <a:t>Valia </a:t>
            </a:r>
            <a:r>
              <a:rPr lang="en-US" dirty="0" err="1"/>
              <a:t>Kordoni</a:t>
            </a:r>
            <a:r>
              <a:rPr lang="en-US" dirty="0"/>
              <a:t>, Humboldt-</a:t>
            </a:r>
            <a:r>
              <a:rPr lang="en-US" dirty="0" err="1"/>
              <a:t>Universitaet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Berlin, Germany</a:t>
            </a:r>
          </a:p>
          <a:p>
            <a:r>
              <a:rPr lang="en-US" dirty="0"/>
              <a:t>Gary Marcus, </a:t>
            </a:r>
            <a:r>
              <a:rPr lang="en-US" dirty="0" err="1"/>
              <a:t>Robust.AI</a:t>
            </a:r>
            <a:endParaRPr lang="en-US" dirty="0"/>
          </a:p>
          <a:p>
            <a:r>
              <a:rPr lang="en-US" dirty="0"/>
              <a:t>Ernest Davis, NYU</a:t>
            </a:r>
          </a:p>
          <a:p>
            <a:r>
              <a:rPr lang="en-US" dirty="0" err="1"/>
              <a:t>Yanjun</a:t>
            </a:r>
            <a:r>
              <a:rPr lang="en-US" dirty="0"/>
              <a:t> MA, Baidu, China</a:t>
            </a:r>
          </a:p>
          <a:p>
            <a:r>
              <a:rPr lang="en-US" dirty="0" err="1"/>
              <a:t>Zeyu</a:t>
            </a:r>
            <a:r>
              <a:rPr lang="en-US" dirty="0"/>
              <a:t> Chen, Baidu, China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A82E-EB41-5742-ABD6-C4EE99604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0" y="77410"/>
            <a:ext cx="1173540" cy="1564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F5B51-13DE-2C4E-9FBA-77B41F2A3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638" y="77410"/>
            <a:ext cx="1573590" cy="1573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81535D-D261-2F49-92F3-85633F9CA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505" y="77410"/>
            <a:ext cx="1614714" cy="1614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EC9CB-38AD-604F-911C-BA2432E7E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408" y="85272"/>
            <a:ext cx="1279192" cy="1598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C926B-26D3-774C-A4EF-4807B65B4ACB}"/>
              </a:ext>
            </a:extLst>
          </p:cNvPr>
          <p:cNvSpPr txBox="1"/>
          <p:nvPr/>
        </p:nvSpPr>
        <p:spPr>
          <a:xfrm>
            <a:off x="695123" y="1721956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FAA99-8D76-B34A-9977-038446C4EA34}"/>
              </a:ext>
            </a:extLst>
          </p:cNvPr>
          <p:cNvSpPr txBox="1"/>
          <p:nvPr/>
        </p:nvSpPr>
        <p:spPr>
          <a:xfrm>
            <a:off x="10830076" y="1761924"/>
            <a:ext cx="62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Zeyu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212DC-FCC0-0F44-BCBD-3AE50B3E15DC}"/>
              </a:ext>
            </a:extLst>
          </p:cNvPr>
          <p:cNvSpPr txBox="1"/>
          <p:nvPr/>
        </p:nvSpPr>
        <p:spPr>
          <a:xfrm>
            <a:off x="9103947" y="1782486"/>
            <a:ext cx="81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Yanjun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40EFF-F82B-124B-AF83-1909C66C8E7A}"/>
              </a:ext>
            </a:extLst>
          </p:cNvPr>
          <p:cNvSpPr txBox="1"/>
          <p:nvPr/>
        </p:nvSpPr>
        <p:spPr>
          <a:xfrm>
            <a:off x="2804885" y="178248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CFB10D-DAF5-1A46-AC90-BDA55D29FE82}"/>
              </a:ext>
            </a:extLst>
          </p:cNvPr>
          <p:cNvSpPr txBox="1"/>
          <p:nvPr/>
        </p:nvSpPr>
        <p:spPr>
          <a:xfrm>
            <a:off x="5002590" y="1765729"/>
            <a:ext cx="626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C3EFF1-22B4-4146-93A6-A61941C37EC9}"/>
              </a:ext>
            </a:extLst>
          </p:cNvPr>
          <p:cNvSpPr txBox="1"/>
          <p:nvPr/>
        </p:nvSpPr>
        <p:spPr>
          <a:xfrm>
            <a:off x="7114419" y="1761924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Ernie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9185EFE-A88C-0148-B54B-733BB013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D2589DE-FF57-A64F-9CEF-21F03EB3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A684C2-7309-A94A-9A35-A5964215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12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33567F-3862-524C-9ED4-5E58C402C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591994" y="160457"/>
            <a:ext cx="1665554" cy="15511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19A15F-7196-8741-A58F-2548D70F86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3976"/>
          <a:stretch/>
        </p:blipFill>
        <p:spPr>
          <a:xfrm>
            <a:off x="10444545" y="98122"/>
            <a:ext cx="1306361" cy="16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898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4137B80-3C63-644D-949D-6DB0F3958D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Hubs: PyTorch is Popular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</a:t>
                </a:r>
                <a:br>
                  <a:rPr lang="en-US" dirty="0"/>
                </a:br>
                <a:r>
                  <a:rPr lang="en-US" sz="3600" dirty="0"/>
                  <a:t>On </a:t>
                </a:r>
                <a:r>
                  <a:rPr lang="en-US" sz="3600" dirty="0" err="1"/>
                  <a:t>HuggingFace</a:t>
                </a:r>
                <a:r>
                  <a:rPr lang="en-US" sz="3600" dirty="0"/>
                  <a:t>, </a:t>
                </a:r>
                <a:r>
                  <a:rPr lang="en-US" sz="3600" dirty="0" err="1"/>
                  <a:t>PyTorch</a:t>
                </a:r>
                <a:r>
                  <a:rPr lang="en-US" sz="3600" dirty="0"/>
                  <a:t> &gt; JAX &gt; TensorFlow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4137B80-3C63-644D-949D-6DB0F3958D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8571" b="-1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C5524A-4871-EB47-8F4C-5514CC8B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184" y="1681163"/>
            <a:ext cx="5157787" cy="823912"/>
          </a:xfrm>
        </p:spPr>
        <p:txBody>
          <a:bodyPr/>
          <a:lstStyle/>
          <a:p>
            <a:r>
              <a:rPr lang="en-US" dirty="0"/>
              <a:t>25k </a:t>
            </a:r>
            <a:r>
              <a:rPr lang="en-US" dirty="0" err="1"/>
              <a:t>PyTorch</a:t>
            </a:r>
            <a:r>
              <a:rPr lang="en-US" dirty="0"/>
              <a:t>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18DE9C-93C0-0A45-836A-6B9292B4A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689924"/>
            <a:ext cx="5183188" cy="823912"/>
          </a:xfrm>
        </p:spPr>
        <p:txBody>
          <a:bodyPr/>
          <a:lstStyle/>
          <a:p>
            <a:r>
              <a:rPr lang="en-US" dirty="0"/>
              <a:t>6k JAX Models</a:t>
            </a:r>
          </a:p>
        </p:txBody>
      </p:sp>
      <p:pic>
        <p:nvPicPr>
          <p:cNvPr id="13" name="Content Placeholder 1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D754A70-C343-4345-8F84-DD00B851A05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r="33798"/>
          <a:stretch/>
        </p:blipFill>
        <p:spPr>
          <a:xfrm>
            <a:off x="6096000" y="2623038"/>
            <a:ext cx="5833841" cy="3565357"/>
          </a:xfrm>
          <a:ln>
            <a:solidFill>
              <a:schemeClr val="accent1"/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F5452-8FB8-6248-9AD9-4001EC0F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88A22-7E68-944A-92C7-4C27F11CB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5D4C4-54F8-AF48-860E-031534412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120</a:t>
            </a:fld>
            <a:endParaRPr lang="en-US"/>
          </a:p>
        </p:txBody>
      </p:sp>
      <p:pic>
        <p:nvPicPr>
          <p:cNvPr id="19" name="Content Placeholder 1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B0597A8-224A-D044-BC21-56441FE3E6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r="35447" b="1221"/>
          <a:stretch/>
        </p:blipFill>
        <p:spPr>
          <a:xfrm>
            <a:off x="89184" y="2623038"/>
            <a:ext cx="5824955" cy="3565357"/>
          </a:xfrm>
          <a:ln>
            <a:solidFill>
              <a:schemeClr val="accent1"/>
            </a:solidFill>
          </a:ln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0A718C0-A7D3-67C0-7B9B-51695A1A5436}"/>
              </a:ext>
            </a:extLst>
          </p:cNvPr>
          <p:cNvSpPr/>
          <p:nvPr/>
        </p:nvSpPr>
        <p:spPr>
          <a:xfrm>
            <a:off x="2668077" y="1663144"/>
            <a:ext cx="4878300" cy="471957"/>
          </a:xfrm>
          <a:prstGeom prst="wedgeRoundRectCallout">
            <a:avLst>
              <a:gd name="adj1" fmla="val -26812"/>
              <a:gd name="adj2" fmla="val -71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Ease-of-Use &gt;&gt; System Performance</a:t>
            </a:r>
          </a:p>
        </p:txBody>
      </p:sp>
    </p:spTree>
    <p:extLst>
      <p:ext uri="{BB962C8B-B14F-4D97-AF65-F5344CB8AC3E}">
        <p14:creationId xmlns:p14="http://schemas.microsoft.com/office/powerpoint/2010/main" val="349898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Change Terminology?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71787904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strike="dblStrike" baseline="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0CA11-17BC-A444-AB97-9C08B424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121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122815" y="1919847"/>
            <a:ext cx="1831077" cy="729802"/>
          </a:xfrm>
          <a:prstGeom prst="wedgeRoundRectCallout">
            <a:avLst>
              <a:gd name="adj1" fmla="val 73549"/>
              <a:gd name="adj2" fmla="val -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Not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551DB7A-4A95-B34D-ACBA-0E7B4365E71B}"/>
              </a:ext>
            </a:extLst>
          </p:cNvPr>
          <p:cNvSpPr/>
          <p:nvPr/>
        </p:nvSpPr>
        <p:spPr>
          <a:xfrm>
            <a:off x="194096" y="4123069"/>
            <a:ext cx="6720210" cy="1070544"/>
          </a:xfrm>
          <a:prstGeom prst="wedgeRoundRectCallout">
            <a:avLst>
              <a:gd name="adj1" fmla="val -30927"/>
              <a:gd name="adj2" fmla="val -175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Industry has an ``unfair advantage’’ over academia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Pre-training requires $$$$, Big Data &amp; Logistics: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Big Investments </a:t>
            </a:r>
            <a:r>
              <a:rPr lang="en-US" sz="2000" dirty="0">
                <a:sym typeface="Wingdings" pitchFamily="2" charset="2"/>
              </a:rPr>
              <a:t> Risk Adverse  Less Creativity</a:t>
            </a:r>
            <a:endParaRPr lang="en-US" sz="2000" dirty="0"/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8C2A19-C127-344A-8803-8D1D7BC34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8" t="10462" r="1268" b="3928"/>
          <a:stretch/>
        </p:blipFill>
        <p:spPr>
          <a:xfrm>
            <a:off x="7811646" y="4107122"/>
            <a:ext cx="4157192" cy="19044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68C04-D730-814B-96AE-CA433F18E43A}"/>
              </a:ext>
            </a:extLst>
          </p:cNvPr>
          <p:cNvSpPr txBox="1"/>
          <p:nvPr/>
        </p:nvSpPr>
        <p:spPr>
          <a:xfrm>
            <a:off x="7760065" y="3732807"/>
            <a:ext cx="4350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https://www.youtube.com/watch?v=dG628PEN1fY</a:t>
            </a:r>
            <a:r>
              <a:rPr lang="en-US" sz="1400" dirty="0"/>
              <a:t>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0D4D0F5-5273-3C47-85A7-1A2CB4880C8A}"/>
              </a:ext>
            </a:extLst>
          </p:cNvPr>
          <p:cNvSpPr/>
          <p:nvPr/>
        </p:nvSpPr>
        <p:spPr>
          <a:xfrm>
            <a:off x="7659894" y="242592"/>
            <a:ext cx="4308943" cy="1106848"/>
          </a:xfrm>
          <a:prstGeom prst="wedgeRoundRectCallout">
            <a:avLst>
              <a:gd name="adj1" fmla="val 9354"/>
              <a:gd name="adj2" fmla="val 1648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More opportunity for academics</a:t>
            </a:r>
          </a:p>
          <a:p>
            <a:r>
              <a:rPr lang="en-US" sz="2400" dirty="0"/>
              <a:t>&amp; Computational Linguistics</a:t>
            </a:r>
          </a:p>
        </p:txBody>
      </p:sp>
    </p:spTree>
    <p:extLst>
      <p:ext uri="{BB962C8B-B14F-4D97-AF65-F5344CB8AC3E}">
        <p14:creationId xmlns:p14="http://schemas.microsoft.com/office/powerpoint/2010/main" val="195602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/>
      <p:bldP spid="1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86524A0-FD7B-5E47-8F85-05E99FA1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000" dirty="0"/>
            </a:br>
            <a:r>
              <a:rPr lang="en-US" sz="4000" dirty="0"/>
              <a:t>VLSI History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http://www.eecs.mit.edu/docs/newsletter/VLSI.pdf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http://ai.eecs.umich.edu/people/conway/Memoirs/MIT/MIT_Reminiscences.pdf</a:t>
            </a:r>
            <a:r>
              <a:rPr lang="en-US" sz="2400" dirty="0"/>
              <a:t> </a:t>
            </a:r>
            <a:br>
              <a:rPr lang="en-US" sz="2000" dirty="0"/>
            </a:br>
            <a:r>
              <a:rPr lang="en-US" sz="20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87E0D-FD4B-9E47-95E2-D88930A3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911FA-ECB2-404F-B236-69B510B5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F914E-CFF6-EE42-9862-3FA11F6A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900" dirty="0"/>
                  <a:t>Think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900" dirty="0"/>
                  <a:t> like Intel CPU chips</a:t>
                </a:r>
              </a:p>
              <a:p>
                <a:r>
                  <a:rPr lang="en-US" sz="2900" dirty="0"/>
                  <a:t>Universities can afford </a:t>
                </a:r>
              </a:p>
              <a:p>
                <a:pPr lvl="1"/>
                <a:r>
                  <a:rPr lang="en-US" sz="2600" dirty="0"/>
                  <a:t>to program CPUs and models (</a:t>
                </a:r>
                <a:r>
                  <a:rPr lang="en-US" sz="2600" i="1" dirty="0"/>
                  <a:t>fit/predict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>
                    <a:sym typeface="Wingdings" pitchFamily="2" charset="2"/>
                  </a:rPr>
                  <a:t>but not VLSI fabrication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600" dirty="0">
                    <a:sym typeface="Wingdings" pitchFamily="2" charset="2"/>
                  </a:rPr>
                  <a:t>)</a:t>
                </a:r>
              </a:p>
              <a:p>
                <a:r>
                  <a:rPr lang="en-US" dirty="0">
                    <a:sym typeface="Wingdings" pitchFamily="2" charset="2"/>
                  </a:rPr>
                  <a:t>Jon Allen (my thesis advisor at MIT)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Invested big $$$$ in VLSI fabrication</a:t>
                </a:r>
              </a:p>
              <a:p>
                <a:pPr lvl="1"/>
                <a:r>
                  <a:rPr lang="en-US" dirty="0"/>
                  <a:t>Big $$$$ </a:t>
                </a:r>
                <a:r>
                  <a:rPr lang="en-US" dirty="0">
                    <a:sym typeface="Wingdings" pitchFamily="2" charset="2"/>
                  </a:rPr>
                  <a:t> (Too) Much Responsibility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Creativity requires willingness to take risks</a:t>
                </a:r>
              </a:p>
              <a:p>
                <a:r>
                  <a:rPr lang="en-US" dirty="0">
                    <a:sym typeface="Wingdings" pitchFamily="2" charset="2"/>
                  </a:rPr>
                  <a:t>Industry can afford to work on projects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with industrial challenges/rewards: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Capital, ROI, Scale, Logistics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Academics have other priorities:</a:t>
                </a:r>
              </a:p>
              <a:p>
                <a:pPr lvl="2"/>
                <a:r>
                  <a:rPr lang="en-US" dirty="0">
                    <a:sym typeface="Wingdings" pitchFamily="2" charset="2"/>
                  </a:rPr>
                  <a:t>Bottom line: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𝑓𝑖𝑡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𝑝𝑟𝑒𝑑𝑖𝑐𝑡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8183914-8CA2-154D-848C-1BD17469A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5064125" y="1706563"/>
                <a:ext cx="7127875" cy="4633912"/>
              </a:xfrm>
              <a:blipFill>
                <a:blip r:embed="rId4"/>
                <a:stretch>
                  <a:fillRect l="-1421" t="-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13">
            <a:extLst>
              <a:ext uri="{FF2B5EF4-FFF2-40B4-BE49-F238E27FC236}">
                <a16:creationId xmlns:a16="http://schemas.microsoft.com/office/drawing/2014/main" id="{082A9CFE-F32E-B347-ABEF-3BCAA1334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30" y="1706563"/>
            <a:ext cx="4638073" cy="557460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16846-BABA-824C-B1F9-F46BD6AAFFAF}"/>
              </a:ext>
            </a:extLst>
          </p:cNvPr>
          <p:cNvCxnSpPr>
            <a:cxnSpLocks/>
          </p:cNvCxnSpPr>
          <p:nvPr/>
        </p:nvCxnSpPr>
        <p:spPr>
          <a:xfrm flipH="1" flipV="1">
            <a:off x="4818589" y="3005276"/>
            <a:ext cx="679471" cy="220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510AF1F4-9325-D641-AA7B-068762C0E454}"/>
              </a:ext>
            </a:extLst>
          </p:cNvPr>
          <p:cNvSpPr/>
          <p:nvPr/>
        </p:nvSpPr>
        <p:spPr>
          <a:xfrm>
            <a:off x="8153400" y="238716"/>
            <a:ext cx="3958354" cy="603074"/>
          </a:xfrm>
          <a:prstGeom prst="wedgeRoundRectCallout">
            <a:avLst>
              <a:gd name="adj1" fmla="val 5656"/>
              <a:gd name="adj2" fmla="val 127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Perspective from MIT and beyond:</a:t>
            </a:r>
          </a:p>
          <a:p>
            <a:pPr algn="ctr"/>
            <a:r>
              <a:rPr lang="en-US" dirty="0"/>
              <a:t> IBM, Silicon Valley, </a:t>
            </a:r>
            <a:r>
              <a:rPr lang="en-US" dirty="0" err="1"/>
              <a:t>Mich</a:t>
            </a:r>
            <a:r>
              <a:rPr lang="en-US" dirty="0"/>
              <a:t>, LGBTQ, etc.</a:t>
            </a:r>
          </a:p>
        </p:txBody>
      </p:sp>
    </p:spTree>
    <p:extLst>
      <p:ext uri="{BB962C8B-B14F-4D97-AF65-F5344CB8AC3E}">
        <p14:creationId xmlns:p14="http://schemas.microsoft.com/office/powerpoint/2010/main" val="18863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ü"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Cheatsheet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4-5 Functions + 4 Arguments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Amazing how much can be done with so little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Tasks: MT, ASR, Vision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Two Questions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we </a:t>
            </a:r>
            <a:r>
              <a:rPr lang="en-US" i="1" u="sng" dirty="0">
                <a:solidFill>
                  <a:schemeClr val="bg2">
                    <a:lumMod val="75000"/>
                  </a:schemeClr>
                </a:solidFill>
              </a:rPr>
              <a:t>find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the good stuff?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do we </a:t>
            </a:r>
            <a:r>
              <a:rPr lang="en-US" i="1" u="sng" dirty="0">
                <a:solidFill>
                  <a:schemeClr val="bg2">
                    <a:lumMod val="75000"/>
                  </a:schemeClr>
                </a:solidFill>
              </a:rPr>
              <a:t>use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the good stuff?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Why de-emphasize pre-training?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2881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F0F0056-3332-634E-945E-C6FA67DA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Higher-Level Little Languages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9">
                <a:extLst>
                  <a:ext uri="{FF2B5EF4-FFF2-40B4-BE49-F238E27FC236}">
                    <a16:creationId xmlns:a16="http://schemas.microsoft.com/office/drawing/2014/main" id="{85FCA5CD-3804-164F-B8D0-18E4ACD69E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Ease of use</a:t>
                </a:r>
              </a:p>
              <a:p>
                <a:pPr lvl="1"/>
                <a:r>
                  <a:rPr lang="en-US" dirty="0"/>
                  <a:t>Accessible to broader audience</a:t>
                </a:r>
              </a:p>
              <a:p>
                <a:r>
                  <a:rPr lang="en-US" dirty="0"/>
                  <a:t>Hide complexity</a:t>
                </a:r>
              </a:p>
              <a:p>
                <a:pPr lvl="1"/>
                <a:r>
                  <a:rPr lang="en-US" dirty="0"/>
                  <a:t>1-line of </a:t>
                </a:r>
                <a:r>
                  <a:rPr lang="en-US" dirty="0" err="1"/>
                  <a:t>gft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800+ lines of python</a:t>
                </a:r>
              </a:p>
              <a:p>
                <a:pPr lvl="1"/>
                <a:r>
                  <a:rPr lang="en-US" dirty="0"/>
                  <a:t>More transparency; fewer bugs</a:t>
                </a:r>
              </a:p>
              <a:p>
                <a:r>
                  <a:rPr lang="en-US" dirty="0"/>
                  <a:t>Encourage community</a:t>
                </a:r>
              </a:p>
              <a:p>
                <a:pPr lvl="1"/>
                <a:r>
                  <a:rPr lang="en-US" dirty="0"/>
                  <a:t>Sharing data, models, tasks</a:t>
                </a:r>
              </a:p>
              <a:p>
                <a:pPr lvl="1"/>
                <a:r>
                  <a:rPr lang="en-US" dirty="0"/>
                  <a:t>Replication</a:t>
                </a:r>
              </a:p>
            </p:txBody>
          </p:sp>
        </mc:Choice>
        <mc:Fallback xmlns="">
          <p:sp>
            <p:nvSpPr>
              <p:cNvPr id="7" name="Content Placeholder 9">
                <a:extLst>
                  <a:ext uri="{FF2B5EF4-FFF2-40B4-BE49-F238E27FC236}">
                    <a16:creationId xmlns:a16="http://schemas.microsoft.com/office/drawing/2014/main" id="{85FCA5CD-3804-164F-B8D0-18E4ACD69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43EBF6-6486-7844-B6D5-3480140353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Avoid special cases</a:t>
            </a:r>
          </a:p>
          <a:p>
            <a:pPr lvl="1"/>
            <a:r>
              <a:rPr lang="en-US" dirty="0"/>
              <a:t>Standard examples on hubs </a:t>
            </a:r>
          </a:p>
          <a:p>
            <a:pPr lvl="2"/>
            <a:r>
              <a:rPr lang="en-US" dirty="0"/>
              <a:t>expect users to modify python</a:t>
            </a:r>
          </a:p>
          <a:p>
            <a:pPr lvl="2"/>
            <a:r>
              <a:rPr lang="en-US" dirty="0"/>
              <a:t>different programs for different datasets/models/tasks</a:t>
            </a:r>
          </a:p>
          <a:p>
            <a:pPr lvl="1"/>
            <a:r>
              <a:rPr lang="en-US" i="1" dirty="0" err="1"/>
              <a:t>gft</a:t>
            </a:r>
            <a:r>
              <a:rPr lang="en-US" dirty="0"/>
              <a:t> encourages code re-use</a:t>
            </a:r>
          </a:p>
          <a:p>
            <a:pPr lvl="2"/>
            <a:r>
              <a:rPr lang="en-US" dirty="0" err="1"/>
              <a:t>gft</a:t>
            </a:r>
            <a:r>
              <a:rPr lang="en-US" dirty="0"/>
              <a:t> uses same code as examples</a:t>
            </a:r>
          </a:p>
          <a:p>
            <a:pPr lvl="2"/>
            <a:r>
              <a:rPr lang="en-US" dirty="0"/>
              <a:t>with same performance and computational costs</a:t>
            </a:r>
          </a:p>
          <a:p>
            <a:pPr lvl="2"/>
            <a:r>
              <a:rPr lang="en-US" dirty="0"/>
              <a:t>but generalizes over more datasets/models/tasks</a:t>
            </a:r>
          </a:p>
          <a:p>
            <a:r>
              <a:rPr lang="en-US" dirty="0"/>
              <a:t>Portability across suppliers</a:t>
            </a:r>
          </a:p>
          <a:p>
            <a:pPr lvl="1"/>
            <a:r>
              <a:rPr lang="en-US" dirty="0"/>
              <a:t>Mix and Match Across Hubs </a:t>
            </a:r>
          </a:p>
          <a:p>
            <a:pPr lvl="2"/>
            <a:r>
              <a:rPr lang="en-US" dirty="0"/>
              <a:t>(</a:t>
            </a:r>
            <a:r>
              <a:rPr lang="en-US" dirty="0">
                <a:hlinkClick r:id="rId3"/>
              </a:rPr>
              <a:t>HuggingFace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PaddleNLP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BDF95-111E-F849-BCDC-9B21BD9A3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FF201-104E-924E-B6DA-7E73C0C0E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831EA-F9E1-F544-8AD7-2C54AB16B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590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056E-4AD2-DB87-F523-6941C8022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EE05E-0739-35EA-64A2-DF94C6F00E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See </a:t>
            </a:r>
            <a:r>
              <a:rPr lang="en-US" dirty="0" err="1"/>
              <a:t>github</a:t>
            </a:r>
            <a:r>
              <a:rPr lang="en-US" dirty="0"/>
              <a:t> for code &amp; examples </a:t>
            </a:r>
          </a:p>
          <a:p>
            <a:r>
              <a:rPr lang="en-US" dirty="0"/>
              <a:t>Amazing how much can be done with so little</a:t>
            </a:r>
          </a:p>
          <a:p>
            <a:r>
              <a:rPr lang="en-US" dirty="0"/>
              <a:t>Higher level (little) languages like </a:t>
            </a:r>
            <a:r>
              <a:rPr lang="en-US" i="1" dirty="0" err="1"/>
              <a:t>gft</a:t>
            </a:r>
            <a:r>
              <a:rPr lang="en-US" dirty="0"/>
              <a:t> have many advantages over examples found on hubs: </a:t>
            </a:r>
          </a:p>
          <a:p>
            <a:pPr lvl="1"/>
            <a:r>
              <a:rPr lang="en-US" dirty="0"/>
              <a:t>Short (1-line) programs are </a:t>
            </a:r>
          </a:p>
          <a:p>
            <a:pPr lvl="2"/>
            <a:r>
              <a:rPr lang="en-US" dirty="0"/>
              <a:t>easier to read and write, </a:t>
            </a:r>
          </a:p>
          <a:p>
            <a:pPr lvl="2"/>
            <a:r>
              <a:rPr lang="en-US" dirty="0"/>
              <a:t>more transparent and </a:t>
            </a:r>
          </a:p>
          <a:p>
            <a:pPr lvl="2"/>
            <a:r>
              <a:rPr lang="en-US" dirty="0"/>
              <a:t>more portable (across hubs)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B1E84-DFF7-3535-3E07-751622F451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Inclusiveness</a:t>
            </a:r>
          </a:p>
          <a:p>
            <a:pPr lvl="1"/>
            <a:r>
              <a:rPr lang="en-US" dirty="0"/>
              <a:t>Accessible to masses</a:t>
            </a:r>
          </a:p>
          <a:p>
            <a:r>
              <a:rPr lang="en-US" dirty="0"/>
              <a:t>Demystify deep nets</a:t>
            </a:r>
          </a:p>
          <a:p>
            <a:pPr lvl="1"/>
            <a:r>
              <a:rPr lang="en-US" dirty="0"/>
              <a:t>No one would suggest regression-like methods are ``intelligent’’</a:t>
            </a:r>
          </a:p>
          <a:p>
            <a:r>
              <a:rPr lang="en-US" dirty="0"/>
              <a:t>Teaser for Part B:</a:t>
            </a:r>
          </a:p>
          <a:p>
            <a:pPr lvl="1"/>
            <a:r>
              <a:rPr lang="en-US" dirty="0"/>
              <a:t>To improve over Part A, we recommend Interdisciplinary combo</a:t>
            </a:r>
          </a:p>
          <a:p>
            <a:pPr lvl="2"/>
            <a:r>
              <a:rPr lang="en-US" dirty="0"/>
              <a:t>Deep Nets (recent progress)</a:t>
            </a:r>
          </a:p>
          <a:p>
            <a:pPr lvl="2"/>
            <a:r>
              <a:rPr lang="en-US" dirty="0"/>
              <a:t>AI Representation (decades)</a:t>
            </a:r>
          </a:p>
          <a:p>
            <a:pPr lvl="2"/>
            <a:r>
              <a:rPr lang="en-US" dirty="0"/>
              <a:t>Linguistics &amp; Philosophy (centuries)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1C8B1-D70D-1AFE-C81C-3415F6F9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E849F-CD65-E3C4-EC62-4912BDBA2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E98A8-1C0E-AFE8-37CE-59355541A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364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5C4D-DE04-3B40-8E63-5E5F6B0B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41" y="308565"/>
            <a:ext cx="10515600" cy="1325563"/>
          </a:xfrm>
        </p:spPr>
        <p:txBody>
          <a:bodyPr>
            <a:noAutofit/>
          </a:bodyPr>
          <a:lstStyle/>
          <a:p>
            <a:r>
              <a:rPr lang="en-US" sz="5400" dirty="0"/>
              <a:t>What are the most popular tasks?</a:t>
            </a:r>
            <a:br>
              <a:rPr lang="en-US" sz="6600" dirty="0"/>
            </a:br>
            <a:r>
              <a:rPr lang="en-US" sz="6000" dirty="0"/>
              <a:t>30k Models </a:t>
            </a:r>
            <a:r>
              <a:rPr lang="en-US" sz="6000" dirty="0">
                <a:sym typeface="Wingdings" pitchFamily="2" charset="2"/>
              </a:rPr>
              <a:t> Pipeline Tasks</a:t>
            </a:r>
            <a:br>
              <a:rPr lang="en-US" sz="2400" dirty="0">
                <a:sym typeface="Wingdings" pitchFamily="2" charset="2"/>
              </a:rPr>
            </a:br>
            <a:r>
              <a:rPr lang="en-US" sz="2000" dirty="0">
                <a:sym typeface="Wingdings" pitchFamily="2" charset="2"/>
              </a:rPr>
              <a:t>(computed from $</a:t>
            </a:r>
            <a:r>
              <a:rPr lang="en-US" sz="2000" dirty="0" err="1"/>
              <a:t>gft</a:t>
            </a:r>
            <a:r>
              <a:rPr lang="en-US" sz="2000" dirty="0"/>
              <a:t>/</a:t>
            </a:r>
            <a:r>
              <a:rPr lang="en-US" sz="2000" dirty="0" err="1"/>
              <a:t>gft_internals</a:t>
            </a:r>
            <a:r>
              <a:rPr lang="en-US" sz="2000" dirty="0"/>
              <a:t>/</a:t>
            </a:r>
            <a:r>
              <a:rPr lang="en-US" sz="2000" dirty="0" err="1"/>
              <a:t>huggingface_hub</a:t>
            </a:r>
            <a:r>
              <a:rPr lang="en-US" sz="2000" dirty="0"/>
              <a:t>/</a:t>
            </a:r>
            <a:r>
              <a:rPr lang="en-US" sz="2000" dirty="0" err="1"/>
              <a:t>huggingface_datasets.txt</a:t>
            </a:r>
            <a:r>
              <a:rPr lang="en-US" sz="2000" dirty="0"/>
              <a:t>)</a:t>
            </a:r>
            <a:endParaRPr lang="en-US" sz="2400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22B8E3D9-DC81-AD43-A99C-21BE0369C64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985737" y="2098675"/>
          <a:ext cx="4297362" cy="4541520"/>
        </p:xfrm>
        <a:graphic>
          <a:graphicData uri="http://schemas.openxmlformats.org/drawingml/2006/table">
            <a:tbl>
              <a:tblPr/>
              <a:tblGrid>
                <a:gridCol w="1190671">
                  <a:extLst>
                    <a:ext uri="{9D8B030D-6E8A-4147-A177-3AD203B41FA5}">
                      <a16:colId xmlns:a16="http://schemas.microsoft.com/office/drawing/2014/main" val="3061694660"/>
                    </a:ext>
                  </a:extLst>
                </a:gridCol>
                <a:gridCol w="3106691">
                  <a:extLst>
                    <a:ext uri="{9D8B030D-6E8A-4147-A177-3AD203B41FA5}">
                      <a16:colId xmlns:a16="http://schemas.microsoft.com/office/drawing/2014/main" val="36779429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 Task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6748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text-to-speech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7392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zero-shot-classification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8414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audio-to-audio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332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5064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table-question-answering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735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object-detection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9378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image-segmentation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3186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text-to-image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4408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structured-data-classification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0032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image-to-text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9593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voice-activity-detection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472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zero-shot-image-classification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61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speech-segmentation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2219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protein-folding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1456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pipeline_tag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793372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00AC3-A272-B84B-A362-60F175C74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4B8C9-6036-A04A-A720-5E1A2EB2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8FE7B-CF6B-794E-8A52-7752DB10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126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7005243-22F6-FC49-8285-1E5A94758BE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298490" y="2098675"/>
          <a:ext cx="5023021" cy="4257675"/>
        </p:xfrm>
        <a:graphic>
          <a:graphicData uri="http://schemas.openxmlformats.org/drawingml/2006/table">
            <a:tbl>
              <a:tblPr/>
              <a:tblGrid>
                <a:gridCol w="1391729">
                  <a:extLst>
                    <a:ext uri="{9D8B030D-6E8A-4147-A177-3AD203B41FA5}">
                      <a16:colId xmlns:a16="http://schemas.microsoft.com/office/drawing/2014/main" val="3610995019"/>
                    </a:ext>
                  </a:extLst>
                </a:gridCol>
                <a:gridCol w="3631292">
                  <a:extLst>
                    <a:ext uri="{9D8B030D-6E8A-4147-A177-3AD203B41FA5}">
                      <a16:colId xmlns:a16="http://schemas.microsoft.com/office/drawing/2014/main" val="130543451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 Task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250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0419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text-generation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3003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text-classification (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9299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fill-mask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2648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text2text-generation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8117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automatic-speech-recognition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6011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translation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525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token-classification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classify_tokens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1503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conversational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8240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question-answering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classify_spans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76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feature-extraction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8155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sentence-similarity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162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summarization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3407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1683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21DAED07-B992-4A4B-AAFC-9E3676A1CE67}"/>
                  </a:ext>
                </a:extLst>
              </p:cNvPr>
              <p:cNvSpPr/>
              <p:nvPr/>
            </p:nvSpPr>
            <p:spPr>
              <a:xfrm>
                <a:off x="4438957" y="2263429"/>
                <a:ext cx="2476079" cy="415094"/>
              </a:xfrm>
              <a:prstGeom prst="wedgeRoundRectCallout">
                <a:avLst>
                  <a:gd name="adj1" fmla="val -95313"/>
                  <a:gd name="adj2" fmla="val 1323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21DAED07-B992-4A4B-AAFC-9E3676A1C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957" y="2263429"/>
                <a:ext cx="2476079" cy="415094"/>
              </a:xfrm>
              <a:prstGeom prst="wedgeRoundRectCallout">
                <a:avLst>
                  <a:gd name="adj1" fmla="val -95313"/>
                  <a:gd name="adj2" fmla="val 13235"/>
                  <a:gd name="adj3" fmla="val 16667"/>
                </a:avLst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26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5C4D-DE04-3B40-8E63-5E5F6B0B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/>
              <a:t>30k Models </a:t>
            </a:r>
            <a:r>
              <a:rPr lang="en-US" sz="6600" dirty="0">
                <a:sym typeface="Wingdings" pitchFamily="2" charset="2"/>
              </a:rPr>
              <a:t> Pipeline Tasks</a:t>
            </a:r>
            <a:br>
              <a:rPr lang="en-US" sz="2400" dirty="0">
                <a:sym typeface="Wingdings" pitchFamily="2" charset="2"/>
              </a:rPr>
            </a:br>
            <a:r>
              <a:rPr lang="en-US" sz="2400" dirty="0">
                <a:sym typeface="Wingdings" pitchFamily="2" charset="2"/>
              </a:rPr>
              <a:t>(computed from $</a:t>
            </a:r>
            <a:r>
              <a:rPr lang="en-US" sz="2400" dirty="0" err="1"/>
              <a:t>gft</a:t>
            </a:r>
            <a:r>
              <a:rPr lang="en-US" sz="2400" dirty="0"/>
              <a:t>/</a:t>
            </a:r>
            <a:r>
              <a:rPr lang="en-US" sz="2400" dirty="0" err="1"/>
              <a:t>gft_internals</a:t>
            </a:r>
            <a:r>
              <a:rPr lang="en-US" sz="2400" dirty="0"/>
              <a:t>/</a:t>
            </a:r>
            <a:r>
              <a:rPr lang="en-US" sz="2400" dirty="0" err="1"/>
              <a:t>huggingface_hub</a:t>
            </a:r>
            <a:r>
              <a:rPr lang="en-US" sz="2400" dirty="0"/>
              <a:t>/</a:t>
            </a:r>
            <a:r>
              <a:rPr lang="en-US" sz="2400" dirty="0" err="1"/>
              <a:t>huggingface_datasets.txt</a:t>
            </a:r>
            <a:r>
              <a:rPr lang="en-US" sz="2400" dirty="0"/>
              <a:t>)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22B8E3D9-DC81-AD43-A99C-21BE0369C64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056438" y="1752759"/>
          <a:ext cx="4297362" cy="4541520"/>
        </p:xfrm>
        <a:graphic>
          <a:graphicData uri="http://schemas.openxmlformats.org/drawingml/2006/table">
            <a:tbl>
              <a:tblPr/>
              <a:tblGrid>
                <a:gridCol w="1190671">
                  <a:extLst>
                    <a:ext uri="{9D8B030D-6E8A-4147-A177-3AD203B41FA5}">
                      <a16:colId xmlns:a16="http://schemas.microsoft.com/office/drawing/2014/main" val="3061694660"/>
                    </a:ext>
                  </a:extLst>
                </a:gridCol>
                <a:gridCol w="3106691">
                  <a:extLst>
                    <a:ext uri="{9D8B030D-6E8A-4147-A177-3AD203B41FA5}">
                      <a16:colId xmlns:a16="http://schemas.microsoft.com/office/drawing/2014/main" val="36779429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 Task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6748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text-to-speech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7392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zero-shot-classification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8414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audio-to-audio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332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audio-classification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5064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table-question-answering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7735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object-detection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9378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image-segmentation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3186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text-to-image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4408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structured-data-classification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0032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image-to-text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9593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voice-activity-detection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472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zero-shot-image-classification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61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speech-segmentation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2219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protein-folding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1456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pipeline_tag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793372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00AC3-A272-B84B-A362-60F175C74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4B8C9-6036-A04A-A720-5E1A2EB2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8FE7B-CF6B-794E-8A52-7752DB10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127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7005243-22F6-FC49-8285-1E5A94758BE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-200631" y="1832716"/>
          <a:ext cx="5023021" cy="4257675"/>
        </p:xfrm>
        <a:graphic>
          <a:graphicData uri="http://schemas.openxmlformats.org/drawingml/2006/table">
            <a:tbl>
              <a:tblPr/>
              <a:tblGrid>
                <a:gridCol w="1391729">
                  <a:extLst>
                    <a:ext uri="{9D8B030D-6E8A-4147-A177-3AD203B41FA5}">
                      <a16:colId xmlns:a16="http://schemas.microsoft.com/office/drawing/2014/main" val="3610995019"/>
                    </a:ext>
                  </a:extLst>
                </a:gridCol>
                <a:gridCol w="3631292">
                  <a:extLst>
                    <a:ext uri="{9D8B030D-6E8A-4147-A177-3AD203B41FA5}">
                      <a16:colId xmlns:a16="http://schemas.microsoft.com/office/drawing/2014/main" val="130543451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 Task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5250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0419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text-generation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3003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text-classification (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9299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fill-mask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2648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text2text-generation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8117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automatic-speech-recognition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6011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translation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525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token-classification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classify_tokens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1503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conversational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8240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question-answering (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classify_spans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3776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feature-extraction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8155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sentence-similarity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162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summarization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3407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image-classification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168308"/>
                  </a:ext>
                </a:extLst>
              </a:tr>
            </a:tbl>
          </a:graphicData>
        </a:graphic>
      </p:graphicFrame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51B31B-5104-B743-ACC9-5E5902149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283" y="1690688"/>
            <a:ext cx="12192000" cy="490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63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76D8-99FD-8C45-B5D5-6D0039E3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DD7A-2301-9F4A-A367-8E402E377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A: Glass is half-full</a:t>
            </a:r>
          </a:p>
          <a:p>
            <a:pPr lvl="1"/>
            <a:r>
              <a:rPr lang="en-US" dirty="0"/>
              <a:t>Deep nets can do much</a:t>
            </a:r>
          </a:p>
          <a:p>
            <a:r>
              <a:rPr lang="en-US" dirty="0"/>
              <a:t>Part B: Glass is half-empty</a:t>
            </a:r>
          </a:p>
          <a:p>
            <a:pPr lvl="1"/>
            <a:r>
              <a:rPr lang="en-US" dirty="0"/>
              <a:t>There is always more work to do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1919-C648-B249-867C-CCD45D4CC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F9D63-6B78-024B-BFBC-A532C3E2D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ADD49-1C28-9242-974C-BA9F4062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13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0DF81E9-AA20-B049-BA47-1132FF8BF746}"/>
              </a:ext>
            </a:extLst>
          </p:cNvPr>
          <p:cNvSpPr/>
          <p:nvPr/>
        </p:nvSpPr>
        <p:spPr>
          <a:xfrm>
            <a:off x="5661285" y="1646238"/>
            <a:ext cx="5846164" cy="1161345"/>
          </a:xfrm>
          <a:prstGeom prst="wedgeRoundRectCallout">
            <a:avLst>
              <a:gd name="adj1" fmla="val -66536"/>
              <a:gd name="adj2" fmla="val 21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accessible to masses (including non-programmers)</a:t>
            </a:r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576584E-C189-1341-95F8-24229942C597}"/>
              </a:ext>
            </a:extLst>
          </p:cNvPr>
          <p:cNvSpPr/>
          <p:nvPr/>
        </p:nvSpPr>
        <p:spPr>
          <a:xfrm>
            <a:off x="6127230" y="2863908"/>
            <a:ext cx="5436433" cy="1957928"/>
          </a:xfrm>
          <a:prstGeom prst="wedgeRoundRectCallout">
            <a:avLst>
              <a:gd name="adj1" fmla="val -57712"/>
              <a:gd name="adj2" fmla="val -234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Advocate combo of Part A with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AI Knowledge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Linguistics and Philosophy</a:t>
            </a:r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6BA9053-38C2-8B49-813D-781B1E10A74F}"/>
              </a:ext>
            </a:extLst>
          </p:cNvPr>
          <p:cNvSpPr/>
          <p:nvPr/>
        </p:nvSpPr>
        <p:spPr>
          <a:xfrm>
            <a:off x="2148590" y="4442085"/>
            <a:ext cx="3978640" cy="1579384"/>
          </a:xfrm>
          <a:prstGeom prst="wedgeRoundRectCallout">
            <a:avLst>
              <a:gd name="adj1" fmla="val 23042"/>
              <a:gd name="adj2" fmla="val 67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GFT Code,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100s of examples,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slides, videos, papers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8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Strategy</a:t>
            </a:r>
          </a:p>
          <a:p>
            <a:r>
              <a:rPr lang="en-US" i="1" dirty="0" err="1"/>
              <a:t>gft</a:t>
            </a:r>
            <a:r>
              <a:rPr lang="en-US" dirty="0"/>
              <a:t>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/>
              <a:t>4-5 Functions + 4 Arguments</a:t>
            </a:r>
          </a:p>
          <a:p>
            <a:pPr lvl="1"/>
            <a:r>
              <a:rPr lang="en-US" dirty="0"/>
              <a:t>Amazing how much can be done with so little</a:t>
            </a:r>
          </a:p>
          <a:p>
            <a:r>
              <a:rPr lang="en-US" dirty="0"/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52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8DD6-5D01-0902-1422-FB6D86CC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Inclusiveness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E5A7-7EFF-777F-6352-175ED3D4D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your priorities right: Inclusiveness &gt;&gt; Exclusiveness</a:t>
            </a:r>
          </a:p>
          <a:p>
            <a:pPr lvl="1"/>
            <a:r>
              <a:rPr lang="en-US" dirty="0"/>
              <a:t>SOTA-Chasing                👎  (Exclusive: </a:t>
            </a:r>
            <a:r>
              <a:rPr lang="en-US" dirty="0">
                <a:hlinkClick r:id="rId2"/>
              </a:rPr>
              <a:t>mine is bigger than yours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Crossing the Chasm     👍  (Inclusive: Appeal to mainstream users)</a:t>
            </a:r>
          </a:p>
          <a:p>
            <a:pPr lvl="1"/>
            <a:r>
              <a:rPr lang="en-US" dirty="0"/>
              <a:t>Hubs: Get big quick     👍  (Inclusive: Usage &gt;&gt; SOTA)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F09C9-0351-7956-57F8-3E795256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4601A-84A7-A3D1-E46A-9F71A7AB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CBF6B-8D71-2DE5-C534-C2F25F652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B17F1-BDD3-277D-50BB-4B304299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639" y="1905062"/>
            <a:ext cx="2363360" cy="236336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0108E95-F4ED-E53A-A352-8E7DA8C8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639" y="4358115"/>
            <a:ext cx="2366819" cy="2363360"/>
          </a:xfrm>
          <a:prstGeom prst="rect">
            <a:avLst/>
          </a:prstGeom>
        </p:spPr>
      </p:pic>
      <p:pic>
        <p:nvPicPr>
          <p:cNvPr id="10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81C3BD-3D4D-FCD2-BBDD-602C1A15D0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1"/>
          <a:stretch/>
        </p:blipFill>
        <p:spPr>
          <a:xfrm>
            <a:off x="8290118" y="61299"/>
            <a:ext cx="3821881" cy="1764325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787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9E6186-5F37-6747-9360-647981D231A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923801"/>
            <a:ext cx="10689939" cy="574787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0E45E9-A40E-454F-B7C4-812DCA82EFB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8181412" y="0"/>
            <a:ext cx="4010588" cy="401058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196694C-A6B2-704D-8EFE-89F1713C69D8}"/>
              </a:ext>
            </a:extLst>
          </p:cNvPr>
          <p:cNvSpPr/>
          <p:nvPr/>
        </p:nvSpPr>
        <p:spPr>
          <a:xfrm>
            <a:off x="734301" y="455675"/>
            <a:ext cx="1692945" cy="548640"/>
          </a:xfrm>
          <a:prstGeom prst="wedgeRoundRectCallout">
            <a:avLst>
              <a:gd name="adj1" fmla="val 21075"/>
              <a:gd name="adj2" fmla="val 68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Engineers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DD3BFF8-F24F-3743-8F62-3B70F150524F}"/>
              </a:ext>
            </a:extLst>
          </p:cNvPr>
          <p:cNvSpPr/>
          <p:nvPr/>
        </p:nvSpPr>
        <p:spPr>
          <a:xfrm>
            <a:off x="5073614" y="0"/>
            <a:ext cx="2994876" cy="956201"/>
          </a:xfrm>
          <a:prstGeom prst="wedgeRoundRectCallout">
            <a:avLst>
              <a:gd name="adj1" fmla="val 22491"/>
              <a:gd name="adj2" fmla="val 65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Bigger Opportunities:</a:t>
            </a:r>
          </a:p>
          <a:p>
            <a:pPr algn="ctr"/>
            <a:r>
              <a:rPr lang="en-US" sz="2400" dirty="0"/>
              <a:t>(l)users (aka poets)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FDF3F-A0DE-9641-96A9-5FE7C0021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7CBB7F-BB71-1A4E-9E98-78F71E125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7D03C-B1AB-B74B-89D7-FAAA96CF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7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2D5919-C340-A04A-BBEA-1550BB98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417956" cy="651866"/>
          </a:xfrm>
        </p:spPr>
        <p:txBody>
          <a:bodyPr>
            <a:normAutofit fontScale="90000"/>
          </a:bodyPr>
          <a:lstStyle/>
          <a:p>
            <a:r>
              <a:rPr lang="en-US" dirty="0"/>
              <a:t>Poets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818D0-3E60-524B-9FC6-B8B9658DE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3661F-D358-5C49-8ED7-00AA01E32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E8DB9D-2B9F-BA41-9402-FAA271B5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17</a:t>
            </a:fld>
            <a:endParaRPr lang="en-US"/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38C59E7B-48A4-6743-97BC-7E546ED2551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6494871" y="101707"/>
            <a:ext cx="5157746" cy="6566721"/>
          </a:xfrm>
          <a:ln>
            <a:solidFill>
              <a:schemeClr val="accent1"/>
            </a:solidFill>
          </a:ln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D2C0B86-4064-CC4F-9A6F-9C96AD31A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59" y="1016992"/>
            <a:ext cx="6405261" cy="34662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Poets is an imperfect metaphor, </a:t>
            </a:r>
          </a:p>
          <a:p>
            <a:pPr lvl="1"/>
            <a:r>
              <a:rPr lang="en-US" dirty="0"/>
              <a:t>intended as a gesture toward inclusion. </a:t>
            </a:r>
          </a:p>
          <a:p>
            <a:r>
              <a:rPr lang="en-US" dirty="0"/>
              <a:t>The future for deep nets </a:t>
            </a:r>
          </a:p>
          <a:p>
            <a:pPr lvl="1"/>
            <a:r>
              <a:rPr lang="en-US" dirty="0"/>
              <a:t>will benefit by reaching out to </a:t>
            </a:r>
          </a:p>
          <a:p>
            <a:pPr lvl="2"/>
            <a:r>
              <a:rPr lang="en-US" dirty="0"/>
              <a:t>a broad audience of potential users, </a:t>
            </a:r>
          </a:p>
          <a:p>
            <a:pPr lvl="1"/>
            <a:r>
              <a:rPr lang="en-US" dirty="0"/>
              <a:t>including people with </a:t>
            </a:r>
          </a:p>
          <a:p>
            <a:pPr lvl="2"/>
            <a:r>
              <a:rPr lang="en-US" dirty="0"/>
              <a:t>little or no programming skills, </a:t>
            </a:r>
          </a:p>
          <a:p>
            <a:pPr lvl="2"/>
            <a:r>
              <a:rPr lang="en-US" dirty="0"/>
              <a:t>and little interest in training models.</a:t>
            </a:r>
          </a:p>
          <a:p>
            <a:r>
              <a:rPr lang="en-US" dirty="0"/>
              <a:t>Lessons from success of Unix</a:t>
            </a:r>
          </a:p>
          <a:p>
            <a:pPr lvl="1"/>
            <a:r>
              <a:rPr lang="en-US" dirty="0"/>
              <a:t>Less is more</a:t>
            </a:r>
          </a:p>
          <a:p>
            <a:pPr lvl="1"/>
            <a:r>
              <a:rPr lang="en-US" dirty="0"/>
              <a:t>Inclusion: Appeal to power users as well as masses</a:t>
            </a:r>
          </a:p>
          <a:p>
            <a:pPr lvl="1"/>
            <a:r>
              <a:rPr lang="en-US" dirty="0"/>
              <a:t>Portability: Inclusiveness++</a:t>
            </a:r>
          </a:p>
          <a:p>
            <a:pPr lvl="1"/>
            <a:endParaRPr lang="en-US" dirty="0"/>
          </a:p>
        </p:txBody>
      </p:sp>
      <p:pic>
        <p:nvPicPr>
          <p:cNvPr id="15" name="Content Placeholder 22">
            <a:extLst>
              <a:ext uri="{FF2B5EF4-FFF2-40B4-BE49-F238E27FC236}">
                <a16:creationId xmlns:a16="http://schemas.microsoft.com/office/drawing/2014/main" id="{914A304A-97B9-9243-A90F-36B850FE3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536316"/>
            <a:ext cx="6047065" cy="2321684"/>
          </a:xfrm>
        </p:spPr>
      </p:pic>
    </p:spTree>
    <p:extLst>
      <p:ext uri="{BB962C8B-B14F-4D97-AF65-F5344CB8AC3E}">
        <p14:creationId xmlns:p14="http://schemas.microsoft.com/office/powerpoint/2010/main" val="356449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5F3FD5-F521-6F4D-8A5B-8928DEDB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76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Hub Strategy: Usage &gt;&gt; SOTA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DC538B-8BC7-E44F-AC78-59E15331C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054001" cy="4766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Startup Strategy: </a:t>
            </a:r>
          </a:p>
          <a:p>
            <a:pPr lvl="1"/>
            <a:r>
              <a:rPr lang="en-US" dirty="0"/>
              <a:t>Get big quick</a:t>
            </a:r>
          </a:p>
          <a:p>
            <a:r>
              <a:rPr lang="en-US" dirty="0"/>
              <a:t>SOTA is like sprinting (hard work)</a:t>
            </a:r>
          </a:p>
          <a:p>
            <a:pPr lvl="1"/>
            <a:r>
              <a:rPr lang="en-US" dirty="0"/>
              <a:t>Avoid temptation to sprint to front</a:t>
            </a:r>
          </a:p>
          <a:p>
            <a:pPr lvl="2"/>
            <a:r>
              <a:rPr lang="en-US" dirty="0"/>
              <a:t>(except when it is worth the effort)</a:t>
            </a:r>
          </a:p>
          <a:p>
            <a:pPr lvl="1"/>
            <a:r>
              <a:rPr lang="en-US" dirty="0"/>
              <a:t>Hubs spend most of the race </a:t>
            </a:r>
          </a:p>
          <a:p>
            <a:pPr lvl="2"/>
            <a:r>
              <a:rPr lang="en-US" dirty="0"/>
              <a:t>in the peloton drafting researchers</a:t>
            </a:r>
          </a:p>
          <a:p>
            <a:pPr lvl="1"/>
            <a:r>
              <a:rPr lang="en-US" dirty="0"/>
              <a:t>Make it easy for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</a:p>
          <a:p>
            <a:pPr lvl="2"/>
            <a:r>
              <a:rPr lang="en-US" dirty="0"/>
              <a:t>to post their best models on your hub</a:t>
            </a:r>
          </a:p>
          <a:p>
            <a:r>
              <a:rPr lang="en-US" dirty="0"/>
              <a:t>Use of 3</a:t>
            </a:r>
            <a:r>
              <a:rPr lang="en-US" baseline="30000" dirty="0"/>
              <a:t>rd</a:t>
            </a:r>
            <a:r>
              <a:rPr lang="en-US" dirty="0"/>
              <a:t> parties </a:t>
            </a:r>
            <a:r>
              <a:rPr lang="en-US" dirty="0">
                <a:sym typeface="Wingdings" pitchFamily="2" charset="2"/>
              </a:rPr>
              <a:t> W</a:t>
            </a:r>
            <a:r>
              <a:rPr lang="en-US" dirty="0"/>
              <a:t>ide range in quality</a:t>
            </a:r>
          </a:p>
          <a:p>
            <a:pPr lvl="1"/>
            <a:r>
              <a:rPr lang="en-US" dirty="0"/>
              <a:t>Best are amazing: best in class, industrial strength…</a:t>
            </a:r>
          </a:p>
          <a:p>
            <a:pPr lvl="1"/>
            <a:r>
              <a:rPr lang="en-US" dirty="0"/>
              <a:t>But some don’t work well, and may not even load…</a:t>
            </a:r>
          </a:p>
          <a:p>
            <a:pPr lvl="1"/>
            <a:r>
              <a:rPr lang="en-US" dirty="0"/>
              <a:t>Help users find good stuff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59CE40-99AC-094A-A2D1-263C5B730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75828" y="84913"/>
            <a:ext cx="5116172" cy="5108694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F6788AF6-CE56-2645-85C1-86EB0A3B286C}"/>
              </a:ext>
            </a:extLst>
          </p:cNvPr>
          <p:cNvSpPr/>
          <p:nvPr/>
        </p:nvSpPr>
        <p:spPr>
          <a:xfrm>
            <a:off x="4038600" y="1632723"/>
            <a:ext cx="2827061" cy="474704"/>
          </a:xfrm>
          <a:prstGeom prst="wedgeRectCallout">
            <a:avLst>
              <a:gd name="adj1" fmla="val 22204"/>
              <a:gd name="adj2" fmla="val -131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(Mistaken) Priority Research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7BEC9964-409E-1648-90A5-CC0F7484E529}"/>
              </a:ext>
            </a:extLst>
          </p:cNvPr>
          <p:cNvSpPr/>
          <p:nvPr/>
        </p:nvSpPr>
        <p:spPr>
          <a:xfrm>
            <a:off x="1926541" y="136525"/>
            <a:ext cx="2977097" cy="386128"/>
          </a:xfrm>
          <a:prstGeom prst="wedgeRectCallout">
            <a:avLst>
              <a:gd name="adj1" fmla="val 31623"/>
              <a:gd name="adj2" fmla="val 116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(Sensible) Priority for Startups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6F526-3D03-FC46-9404-1C90CC27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6F4A1-AD4D-7E49-9F14-E4BC46A6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3B2CB-A38D-714D-98E8-8AC7B91D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6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CA1771-B48C-8D4E-98C1-06870585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3C983F73-C513-C443-955A-5BCE94F6E1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3777833"/>
                  </p:ext>
                </p:extLst>
              </p:nvPr>
            </p:nvGraphicFramePr>
            <p:xfrm>
              <a:off x="2332348" y="1457877"/>
              <a:ext cx="9569614" cy="21664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84807">
                      <a:extLst>
                        <a:ext uri="{9D8B030D-6E8A-4147-A177-3AD203B41FA5}">
                          <a16:colId xmlns:a16="http://schemas.microsoft.com/office/drawing/2014/main" val="621494744"/>
                        </a:ext>
                      </a:extLst>
                    </a:gridCol>
                    <a:gridCol w="4784807">
                      <a:extLst>
                        <a:ext uri="{9D8B030D-6E8A-4147-A177-3AD203B41FA5}">
                          <a16:colId xmlns:a16="http://schemas.microsoft.com/office/drawing/2014/main" val="23872861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Standard Terminology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Proposed Alternatives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8114139"/>
                      </a:ext>
                    </a:extLst>
                  </a:tr>
                  <a:tr h="551053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Base/Foundation/Pre-Trained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31" t="-118182" r="-531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2408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Fine-Tuning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fit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8438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strike="dblStrike" baseline="0" dirty="0"/>
                            <a:t>Inference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i="1" dirty="0"/>
                            <a:t>predict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951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087A5-410D-784E-AEC4-73A4800D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0CA11-17BC-A444-AB97-9C08B424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3288A-E312-1844-9E94-3A229661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19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24A2ACC-8970-7243-9953-B9FCF6C72055}"/>
              </a:ext>
            </a:extLst>
          </p:cNvPr>
          <p:cNvSpPr/>
          <p:nvPr/>
        </p:nvSpPr>
        <p:spPr>
          <a:xfrm>
            <a:off x="3581400" y="3662371"/>
            <a:ext cx="3305531" cy="704978"/>
          </a:xfrm>
          <a:prstGeom prst="wedgeRoundRectCallout">
            <a:avLst>
              <a:gd name="adj1" fmla="val -15104"/>
              <a:gd name="adj2" fmla="val -2139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De-emphasize  this</a:t>
            </a:r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2BC0BD-C6CA-F14B-9307-4A203C018B9B}"/>
              </a:ext>
            </a:extLst>
          </p:cNvPr>
          <p:cNvSpPr/>
          <p:nvPr/>
        </p:nvSpPr>
        <p:spPr>
          <a:xfrm>
            <a:off x="8992616" y="2658249"/>
            <a:ext cx="2527790" cy="729802"/>
          </a:xfrm>
          <a:prstGeom prst="wedgeRoundRectCallout">
            <a:avLst>
              <a:gd name="adj1" fmla="val -76824"/>
              <a:gd name="adj2" fmla="val 398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80D9872-D675-9242-A8B7-7787A9F64868}"/>
              </a:ext>
            </a:extLst>
          </p:cNvPr>
          <p:cNvSpPr/>
          <p:nvPr/>
        </p:nvSpPr>
        <p:spPr>
          <a:xfrm>
            <a:off x="8992616" y="2666571"/>
            <a:ext cx="2527790" cy="729802"/>
          </a:xfrm>
          <a:prstGeom prst="wedgeRoundRectCallout">
            <a:avLst>
              <a:gd name="adj1" fmla="val -100318"/>
              <a:gd name="adj2" fmla="val -2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Emphasize this</a:t>
            </a:r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13C42B4-9857-9940-B3FD-78386C6045BD}"/>
              </a:ext>
            </a:extLst>
          </p:cNvPr>
          <p:cNvSpPr/>
          <p:nvPr/>
        </p:nvSpPr>
        <p:spPr>
          <a:xfrm>
            <a:off x="0" y="1667513"/>
            <a:ext cx="2258867" cy="704978"/>
          </a:xfrm>
          <a:prstGeom prst="wedgeRoundRectCallout">
            <a:avLst>
              <a:gd name="adj1" fmla="val 55789"/>
              <a:gd name="adj2" fmla="val 18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Unsupervised</a:t>
            </a:r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D51988B-1A73-2340-AA97-5EEFC14FA9E8}"/>
              </a:ext>
            </a:extLst>
          </p:cNvPr>
          <p:cNvSpPr/>
          <p:nvPr/>
        </p:nvSpPr>
        <p:spPr>
          <a:xfrm>
            <a:off x="0" y="2492684"/>
            <a:ext cx="2258867" cy="704978"/>
          </a:xfrm>
          <a:prstGeom prst="wedgeRoundRectCallout">
            <a:avLst>
              <a:gd name="adj1" fmla="val 55789"/>
              <a:gd name="adj2" fmla="val 18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Supervised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BA29E24-D8B9-6C4F-A477-71787F5B7AF8}"/>
              </a:ext>
            </a:extLst>
          </p:cNvPr>
          <p:cNvSpPr/>
          <p:nvPr/>
        </p:nvSpPr>
        <p:spPr>
          <a:xfrm>
            <a:off x="715411" y="206523"/>
            <a:ext cx="1616937" cy="704978"/>
          </a:xfrm>
          <a:prstGeom prst="wedgeRoundRectCallout">
            <a:avLst>
              <a:gd name="adj1" fmla="val -21566"/>
              <a:gd name="adj2" fmla="val 1389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0-shot</a:t>
            </a: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BE0F7CC2-A685-924A-AF31-52C1701FD413}"/>
              </a:ext>
            </a:extLst>
          </p:cNvPr>
          <p:cNvSpPr/>
          <p:nvPr/>
        </p:nvSpPr>
        <p:spPr>
          <a:xfrm>
            <a:off x="441407" y="3599346"/>
            <a:ext cx="1616937" cy="704978"/>
          </a:xfrm>
          <a:prstGeom prst="wedgeRoundRectCallout">
            <a:avLst>
              <a:gd name="adj1" fmla="val -21859"/>
              <a:gd name="adj2" fmla="val -90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Few-shot</a:t>
            </a:r>
            <a:endParaRPr lang="en-US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D108EA7-65A0-16C4-ACDF-F9311F9E6028}"/>
              </a:ext>
            </a:extLst>
          </p:cNvPr>
          <p:cNvSpPr/>
          <p:nvPr/>
        </p:nvSpPr>
        <p:spPr>
          <a:xfrm>
            <a:off x="3428249" y="5047634"/>
            <a:ext cx="3305531" cy="704978"/>
          </a:xfrm>
          <a:prstGeom prst="wedgeRoundRectCallout">
            <a:avLst>
              <a:gd name="adj1" fmla="val -18920"/>
              <a:gd name="adj2" fmla="val -1353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Teaser: Stay-tuned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0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  <p:bldP spid="11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BCF1617-14D5-7076-9E65-BA9B16E91F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Easy: </a:t>
                </a:r>
                <a:br>
                  <a:rPr lang="en-US" dirty="0"/>
                </a:br>
                <a:r>
                  <a:rPr lang="en-US" dirty="0"/>
                  <a:t>Inference: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)→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BCF1617-14D5-7076-9E65-BA9B16E91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19C5C-3424-9070-7E21-AB5D16DD11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Sentiment</a:t>
            </a:r>
          </a:p>
          <a:p>
            <a:pPr lvl="1"/>
            <a:r>
              <a:rPr lang="en-US" dirty="0"/>
              <a:t>Emotion</a:t>
            </a:r>
          </a:p>
          <a:p>
            <a:pPr lvl="1"/>
            <a:r>
              <a:rPr lang="en-US" dirty="0"/>
              <a:t>Hate Speech</a:t>
            </a:r>
          </a:p>
          <a:p>
            <a:r>
              <a:rPr lang="en-US" dirty="0"/>
              <a:t>Guess Missing Word</a:t>
            </a:r>
          </a:p>
          <a:p>
            <a:r>
              <a:rPr lang="en-US" dirty="0"/>
              <a:t>Part of Speech Tagging</a:t>
            </a:r>
          </a:p>
          <a:p>
            <a:r>
              <a:rPr lang="en-US" dirty="0"/>
              <a:t>Question Answering (</a:t>
            </a:r>
            <a:r>
              <a:rPr lang="en-US" dirty="0" err="1"/>
              <a:t>SQuAD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6DDAE4-AB5A-327D-AB45-B9AEF56B57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Entailment (GLUE)</a:t>
            </a:r>
          </a:p>
          <a:p>
            <a:r>
              <a:rPr lang="en-US" dirty="0"/>
              <a:t>Machine Translation</a:t>
            </a:r>
          </a:p>
          <a:p>
            <a:r>
              <a:rPr lang="en-US" dirty="0"/>
              <a:t>Speech</a:t>
            </a:r>
          </a:p>
          <a:p>
            <a:pPr lvl="1"/>
            <a:r>
              <a:rPr lang="en-US" dirty="0"/>
              <a:t>Speech-to-Text</a:t>
            </a:r>
          </a:p>
          <a:p>
            <a:pPr lvl="1"/>
            <a:r>
              <a:rPr lang="en-US" dirty="0"/>
              <a:t>Text-to-Speech</a:t>
            </a:r>
          </a:p>
          <a:p>
            <a:r>
              <a:rPr lang="en-US" dirty="0"/>
              <a:t>Vision</a:t>
            </a:r>
          </a:p>
          <a:p>
            <a:pPr lvl="1"/>
            <a:r>
              <a:rPr lang="en-US" dirty="0"/>
              <a:t>Classify Objects</a:t>
            </a:r>
          </a:p>
          <a:p>
            <a:pPr lvl="1"/>
            <a:r>
              <a:rPr lang="en-US" dirty="0"/>
              <a:t>Add Captions</a:t>
            </a:r>
          </a:p>
        </p:txBody>
      </p:sp>
      <p:pic>
        <p:nvPicPr>
          <p:cNvPr id="6" name="Google Shape;242;p19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0D7679F4-2733-BAD2-D611-748F3B93A3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023287" y="5277653"/>
            <a:ext cx="2947705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1E1AFC8-06ED-CB4F-8132-C6EB6923274B}"/>
              </a:ext>
            </a:extLst>
          </p:cNvPr>
          <p:cNvSpPr/>
          <p:nvPr/>
        </p:nvSpPr>
        <p:spPr>
          <a:xfrm>
            <a:off x="5945691" y="5849982"/>
            <a:ext cx="2460404" cy="653961"/>
          </a:xfrm>
          <a:prstGeom prst="wedgeRoundRectCallout">
            <a:avLst>
              <a:gd name="adj1" fmla="val 75197"/>
              <a:gd name="adj2" fmla="val 142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HuggingFace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4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BF225E8A-5AAB-0B45-8B76-512CAF73E3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18750" r="38865"/>
          <a:stretch/>
        </p:blipFill>
        <p:spPr>
          <a:xfrm>
            <a:off x="6172199" y="3046139"/>
            <a:ext cx="4839511" cy="14125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2A2EBA-0BCE-7448-8492-AE53A1F4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91535"/>
            <a:ext cx="10515600" cy="1734421"/>
          </a:xfrm>
        </p:spPr>
        <p:txBody>
          <a:bodyPr>
            <a:normAutofit fontScale="90000"/>
          </a:bodyPr>
          <a:lstStyle/>
          <a:p>
            <a:r>
              <a:rPr lang="en-US" sz="6000" dirty="0" err="1"/>
              <a:t>gft</a:t>
            </a:r>
            <a:r>
              <a:rPr lang="en-US" sz="6000" dirty="0"/>
              <a:t> (general fine-tuning): </a:t>
            </a:r>
            <a:br>
              <a:rPr lang="en-US" dirty="0"/>
            </a:br>
            <a:r>
              <a:rPr lang="en-US" dirty="0"/>
              <a:t>A Little Language for Deep Nets</a:t>
            </a:r>
            <a:br>
              <a:rPr lang="en-US" dirty="0"/>
            </a:br>
            <a:r>
              <a:rPr lang="en-US" dirty="0"/>
              <a:t>(Unix Philosophy: </a:t>
            </a:r>
            <a:r>
              <a:rPr lang="en-US" i="1" dirty="0"/>
              <a:t>Less is More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19CE0-9767-0540-A166-350A0E3C3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3-Step Recipe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08FDA2-074A-A340-B4C2-830203220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7650" y="2505075"/>
            <a:ext cx="5157787" cy="164010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A90439-08E3-9040-A046-6B686381A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Examples of 1-line GFT Programs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1DD8A-4A94-1F42-BDB3-FAA629F5D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1B94CF-5545-AB41-B79F-B6B2D9B33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72091-CE39-1A46-9D61-E734C498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20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262160-C545-8249-B6AA-CBA458CEA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5070309"/>
            <a:ext cx="5676939" cy="90938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D5FF3CB-3CD2-C34D-B50F-2BBBE4E19210}"/>
              </a:ext>
            </a:extLst>
          </p:cNvPr>
          <p:cNvSpPr txBox="1">
            <a:spLocks/>
          </p:cNvSpPr>
          <p:nvPr/>
        </p:nvSpPr>
        <p:spPr>
          <a:xfrm>
            <a:off x="6172200" y="2569819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Step 2: </a:t>
            </a:r>
            <a:r>
              <a:rPr lang="en-US" b="0" i="1" dirty="0" err="1"/>
              <a:t>gft_fit</a:t>
            </a:r>
            <a:endParaRPr lang="en-US" b="0" i="1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EAAC465-0D0A-414F-91AB-D2CBD0F87FC1}"/>
              </a:ext>
            </a:extLst>
          </p:cNvPr>
          <p:cNvSpPr txBox="1">
            <a:spLocks/>
          </p:cNvSpPr>
          <p:nvPr/>
        </p:nvSpPr>
        <p:spPr>
          <a:xfrm>
            <a:off x="6172200" y="4642623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Step 3: </a:t>
            </a:r>
            <a:r>
              <a:rPr lang="en-US" b="0" i="1" dirty="0" err="1"/>
              <a:t>gft_predict</a:t>
            </a:r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AAC83C22-07A3-3944-A33F-5CCD30A95B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276" y="4090905"/>
                <a:ext cx="5495299" cy="26305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Terminology borrowed from </a:t>
                </a:r>
                <a:r>
                  <a:rPr lang="en-US" sz="2400" i="1" dirty="0" err="1"/>
                  <a:t>sklearn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1800" i="1" dirty="0"/>
                  <a:t>fit</a:t>
                </a:r>
                <a:r>
                  <a:rPr lang="en-US" sz="180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i="1" dirty="0"/>
                  <a:t>predict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800" dirty="0"/>
              </a:p>
              <a:p>
                <a:r>
                  <a:rPr lang="en-US" sz="2400" i="1" dirty="0"/>
                  <a:t>fit</a:t>
                </a:r>
                <a:r>
                  <a:rPr lang="en-US" sz="2400" dirty="0"/>
                  <a:t> and </a:t>
                </a:r>
                <a:r>
                  <a:rPr lang="en-US" sz="2400" i="1" dirty="0"/>
                  <a:t>predict</a:t>
                </a:r>
                <a:r>
                  <a:rPr lang="en-US" sz="2400" dirty="0"/>
                  <a:t> are (almost) all you need</a:t>
                </a:r>
              </a:p>
              <a:p>
                <a:pPr lvl="1"/>
                <a:r>
                  <a:rPr lang="en-US" sz="1800" i="1" dirty="0" err="1"/>
                  <a:t>gft</a:t>
                </a:r>
                <a:r>
                  <a:rPr lang="en-US" sz="1800" dirty="0"/>
                  <a:t> programs are short (1-line)</a:t>
                </a:r>
              </a:p>
              <a:p>
                <a:pPr lvl="1"/>
                <a:r>
                  <a:rPr lang="en-US" sz="1800" dirty="0"/>
                  <a:t>No (not much) programming required</a:t>
                </a:r>
              </a:p>
              <a:p>
                <a:pPr lvl="2"/>
                <a:r>
                  <a:rPr lang="en-US" sz="1400" dirty="0"/>
                  <a:t>No python in this tutorial</a:t>
                </a:r>
              </a:p>
              <a:p>
                <a:pPr lvl="2"/>
                <a:r>
                  <a:rPr lang="en-US" sz="1400" dirty="0"/>
                  <a:t>Examples on hubs are (unnecessarily) long/complicated</a:t>
                </a:r>
              </a:p>
            </p:txBody>
          </p:sp>
        </mc:Choice>
        <mc:Fallback xmlns="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AAC83C22-07A3-3944-A33F-5CCD30A95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6" y="4090905"/>
                <a:ext cx="5495299" cy="2630570"/>
              </a:xfrm>
              <a:prstGeom prst="rect">
                <a:avLst/>
              </a:prstGeom>
              <a:blipFill>
                <a:blip r:embed="rId5"/>
                <a:stretch>
                  <a:fillRect l="-1382" t="-2885" b="-4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D95FD341-4BE0-9F44-8A4D-35007195BADE}"/>
                  </a:ext>
                </a:extLst>
              </p:cNvPr>
              <p:cNvSpPr/>
              <p:nvPr/>
            </p:nvSpPr>
            <p:spPr>
              <a:xfrm>
                <a:off x="6655700" y="5979689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D95FD341-4BE0-9F44-8A4D-35007195B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700" y="5979689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A8619E7F-BA6C-1747-8AF1-7420B3F914AE}"/>
                  </a:ext>
                </a:extLst>
              </p:cNvPr>
              <p:cNvSpPr/>
              <p:nvPr/>
            </p:nvSpPr>
            <p:spPr>
              <a:xfrm>
                <a:off x="7955024" y="6001480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A8619E7F-BA6C-1747-8AF1-7420B3F91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24" y="6001480"/>
                <a:ext cx="319635" cy="33307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13DFC6F4-6733-C440-96D3-500D19DC81AE}"/>
              </a:ext>
            </a:extLst>
          </p:cNvPr>
          <p:cNvSpPr/>
          <p:nvPr/>
        </p:nvSpPr>
        <p:spPr>
          <a:xfrm>
            <a:off x="9349551" y="6003368"/>
            <a:ext cx="842368" cy="333079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C2E2670E-5F4E-BE48-8F3D-DA55AF024EDB}"/>
                  </a:ext>
                </a:extLst>
              </p:cNvPr>
              <p:cNvSpPr/>
              <p:nvPr/>
            </p:nvSpPr>
            <p:spPr>
              <a:xfrm>
                <a:off x="9533566" y="3730090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C2E2670E-5F4E-BE48-8F3D-DA55AF024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566" y="3730090"/>
                <a:ext cx="2476079" cy="415094"/>
              </a:xfrm>
              <a:prstGeom prst="wedgeRoundRectCallout">
                <a:avLst>
                  <a:gd name="adj1" fmla="val -45038"/>
                  <a:gd name="adj2" fmla="val -87094"/>
                  <a:gd name="adj3" fmla="val 16667"/>
                </a:avLst>
              </a:prstGeom>
              <a:blipFill>
                <a:blip r:embed="rId10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AC98BDC0-0F2F-FA4A-B86D-0F7A5B1B4054}"/>
              </a:ext>
            </a:extLst>
          </p:cNvPr>
          <p:cNvSpPr/>
          <p:nvPr/>
        </p:nvSpPr>
        <p:spPr>
          <a:xfrm>
            <a:off x="5592506" y="3511786"/>
            <a:ext cx="942624" cy="300249"/>
          </a:xfrm>
          <a:prstGeom prst="wedgeRoundRectCallout">
            <a:avLst>
              <a:gd name="adj1" fmla="val 87541"/>
              <a:gd name="adj2" fmla="val 258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4C512B9C-5C86-FD4B-B53D-8A1F08A8D1A9}"/>
                  </a:ext>
                </a:extLst>
              </p:cNvPr>
              <p:cNvSpPr/>
              <p:nvPr/>
            </p:nvSpPr>
            <p:spPr>
              <a:xfrm>
                <a:off x="9349551" y="4252431"/>
                <a:ext cx="2661857" cy="452281"/>
              </a:xfrm>
              <a:prstGeom prst="wedgeRoundRectCallout">
                <a:avLst>
                  <a:gd name="adj1" fmla="val -58558"/>
                  <a:gd name="adj2" fmla="val -708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Post-trained Model </a:t>
                </a:r>
              </a:p>
            </p:txBody>
          </p:sp>
        </mc:Choice>
        <mc:Fallback xmlns=""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4C512B9C-5C86-FD4B-B53D-8A1F08A8D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551" y="4252431"/>
                <a:ext cx="2661857" cy="452281"/>
              </a:xfrm>
              <a:prstGeom prst="wedgeRoundRectCallout">
                <a:avLst>
                  <a:gd name="adj1" fmla="val -58558"/>
                  <a:gd name="adj2" fmla="val -70837"/>
                  <a:gd name="adj3" fmla="val 16667"/>
                </a:avLst>
              </a:prstGeom>
              <a:blipFill>
                <a:blip r:embed="rId11"/>
                <a:stretch>
                  <a:fillRect r="-85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E9A067-8BBC-D340-A013-788C68B3D787}"/>
              </a:ext>
            </a:extLst>
          </p:cNvPr>
          <p:cNvSpPr/>
          <p:nvPr/>
        </p:nvSpPr>
        <p:spPr>
          <a:xfrm>
            <a:off x="1458351" y="3324665"/>
            <a:ext cx="783101" cy="6846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8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16B1279-1154-20D8-31BC-A68E798E72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40984" y="136524"/>
            <a:ext cx="4985043" cy="6116844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14EADC5-806F-0B93-F9F9-4E7F06AB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71" y="36036"/>
            <a:ext cx="392590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Little Languages (from Unix)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BD4680B-3C18-644B-1696-9D8E48630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8799" y="1581178"/>
            <a:ext cx="3551211" cy="823912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3"/>
              </a:rPr>
              <a:t>https://comp590-19s.github.io/</a:t>
            </a:r>
            <a:r>
              <a:rPr lang="en-US" sz="1800" dirty="0"/>
              <a:t> </a:t>
            </a:r>
          </a:p>
          <a:p>
            <a:r>
              <a:rPr lang="en-US" sz="1800" dirty="0"/>
              <a:t>Kris Jordan (UNC Chapel Hill, 2019)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D0DF8BF-61B8-157D-E470-E1D869F947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27185" y="2587439"/>
            <a:ext cx="6061004" cy="3786891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4EDEDB-DBB0-C8EC-D80C-1BC818E08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147" y="136524"/>
            <a:ext cx="3053074" cy="507631"/>
          </a:xfrm>
        </p:spPr>
        <p:txBody>
          <a:bodyPr>
            <a:normAutofit/>
          </a:bodyPr>
          <a:lstStyle/>
          <a:p>
            <a:r>
              <a:rPr lang="en-US" dirty="0"/>
              <a:t>Bentley (CACM-1986)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C2921-8D8A-213A-F527-7FC8804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684A1-8E93-8EFA-A674-C4A67BB9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94E2D-9B0F-61DB-7B85-4E6F661B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01AA60-C762-178C-818E-CC1B55F7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" y="36036"/>
            <a:ext cx="1456551" cy="226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aching in Lecture">
            <a:extLst>
              <a:ext uri="{FF2B5EF4-FFF2-40B4-BE49-F238E27FC236}">
                <a16:creationId xmlns:a16="http://schemas.microsoft.com/office/drawing/2014/main" id="{72DDE89B-077C-83F0-72B8-C54DBF4D7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25" y="961763"/>
            <a:ext cx="2072259" cy="138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33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16B1279-1154-20D8-31BC-A68E798E72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40984" y="136524"/>
            <a:ext cx="4985043" cy="6116844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14EADC5-806F-0B93-F9F9-4E7F06AB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71" y="36036"/>
            <a:ext cx="392590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Little Languages (from Unix)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BD4680B-3C18-644B-1696-9D8E48630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8799" y="1581178"/>
            <a:ext cx="3551211" cy="823912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3"/>
              </a:rPr>
              <a:t>https://comp590-19s.github.io/</a:t>
            </a:r>
            <a:r>
              <a:rPr lang="en-US" sz="1800" dirty="0"/>
              <a:t> </a:t>
            </a:r>
          </a:p>
          <a:p>
            <a:r>
              <a:rPr lang="en-US" sz="1800" dirty="0"/>
              <a:t>Kris Jordan (UNC Chapel Hill, 2019)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D0DF8BF-61B8-157D-E470-E1D869F947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27185" y="2587439"/>
            <a:ext cx="6061004" cy="3786891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4EDEDB-DBB0-C8EC-D80C-1BC818E08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147" y="136524"/>
            <a:ext cx="3053074" cy="507631"/>
          </a:xfrm>
        </p:spPr>
        <p:txBody>
          <a:bodyPr>
            <a:normAutofit/>
          </a:bodyPr>
          <a:lstStyle/>
          <a:p>
            <a:r>
              <a:rPr lang="en-US" dirty="0"/>
              <a:t>Bentley (CACM-1986)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C2921-8D8A-213A-F527-7FC8804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684A1-8E93-8EFA-A674-C4A67BB9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94E2D-9B0F-61DB-7B85-4E6F661B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01AA60-C762-178C-818E-CC1B55F7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" y="36036"/>
            <a:ext cx="1456551" cy="226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aching in Lecture">
            <a:extLst>
              <a:ext uri="{FF2B5EF4-FFF2-40B4-BE49-F238E27FC236}">
                <a16:creationId xmlns:a16="http://schemas.microsoft.com/office/drawing/2014/main" id="{72DDE89B-077C-83F0-72B8-C54DBF4D7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25" y="961763"/>
            <a:ext cx="2072259" cy="138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Content Placeholder 18">
            <a:extLst>
              <a:ext uri="{FF2B5EF4-FFF2-40B4-BE49-F238E27FC236}">
                <a16:creationId xmlns:a16="http://schemas.microsoft.com/office/drawing/2014/main" id="{1BCD7DAB-3995-BF98-437A-72671CCD6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75" r="54365" b="8927"/>
          <a:stretch/>
        </p:blipFill>
        <p:spPr>
          <a:xfrm>
            <a:off x="327464" y="1420662"/>
            <a:ext cx="6265847" cy="503705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41BE0F-1575-E8ED-E871-FDE69CE212BC}"/>
              </a:ext>
            </a:extLst>
          </p:cNvPr>
          <p:cNvSpPr/>
          <p:nvPr/>
        </p:nvSpPr>
        <p:spPr>
          <a:xfrm>
            <a:off x="6932323" y="3869307"/>
            <a:ext cx="2414376" cy="1837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33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A31DA05-FC20-AE40-D5A1-A11C1BD2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i="1" dirty="0"/>
            </a:br>
            <a:r>
              <a:rPr lang="en-US" dirty="0"/>
              <a:t>We propose </a:t>
            </a:r>
            <a:r>
              <a:rPr lang="en-US" i="1" dirty="0" err="1"/>
              <a:t>gft</a:t>
            </a:r>
            <a:r>
              <a:rPr lang="en-US" dirty="0"/>
              <a:t>, a Little Language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53F3BE-C502-EF4B-824A-ADF82F27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61F52-3AD6-495C-CEFD-66A8554E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DD94C2-9360-3A5F-C455-D968B02F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23</a:t>
            </a:fld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2EDF190-FF32-CC76-9AE6-CC9FE15ED8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 good old days,</a:t>
            </a:r>
          </a:p>
          <a:p>
            <a:pPr lvl="1"/>
            <a:r>
              <a:rPr lang="en-US" dirty="0"/>
              <a:t>real programmers would copy a few hundred lines of </a:t>
            </a:r>
            <a:r>
              <a:rPr lang="en-US" dirty="0" err="1"/>
              <a:t>PyTorch</a:t>
            </a:r>
            <a:r>
              <a:rPr lang="en-US" dirty="0"/>
              <a:t> from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and modify as necessary to change</a:t>
            </a:r>
          </a:p>
          <a:p>
            <a:pPr lvl="2"/>
            <a:r>
              <a:rPr lang="en-US" dirty="0"/>
              <a:t>models, </a:t>
            </a:r>
          </a:p>
          <a:p>
            <a:pPr lvl="2"/>
            <a:r>
              <a:rPr lang="en-US" dirty="0"/>
              <a:t>datasets, </a:t>
            </a:r>
          </a:p>
          <a:p>
            <a:pPr lvl="2"/>
            <a:r>
              <a:rPr lang="en-US" dirty="0"/>
              <a:t>task,</a:t>
            </a:r>
          </a:p>
          <a:p>
            <a:pPr lvl="2"/>
            <a:r>
              <a:rPr lang="en-US" dirty="0"/>
              <a:t>etc.</a:t>
            </a:r>
          </a:p>
          <a:p>
            <a:r>
              <a:rPr lang="en-US" dirty="0"/>
              <a:t>With </a:t>
            </a:r>
            <a:r>
              <a:rPr lang="en-US" i="1" dirty="0" err="1"/>
              <a:t>gft</a:t>
            </a:r>
            <a:r>
              <a:rPr lang="en-US" dirty="0"/>
              <a:t>, 100s of lines </a:t>
            </a:r>
            <a:r>
              <a:rPr lang="en-US" dirty="0">
                <a:sym typeface="Wingdings" pitchFamily="2" charset="2"/>
              </a:rPr>
              <a:t> 1-line</a:t>
            </a:r>
          </a:p>
          <a:p>
            <a:pPr lvl="1"/>
            <a:r>
              <a:rPr lang="en-US" dirty="0">
                <a:sym typeface="Wingdings" pitchFamily="2" charset="2"/>
              </a:rPr>
              <a:t>More accessible to masses</a:t>
            </a:r>
          </a:p>
          <a:p>
            <a:pPr lvl="1"/>
            <a:r>
              <a:rPr lang="en-US" dirty="0">
                <a:sym typeface="Wingdings" pitchFamily="2" charset="2"/>
              </a:rPr>
              <a:t>(including non-programmers)</a:t>
            </a:r>
            <a:endParaRPr lang="en-US" dirty="0"/>
          </a:p>
        </p:txBody>
      </p:sp>
      <p:pic>
        <p:nvPicPr>
          <p:cNvPr id="21" name="Content Placeholder 18">
            <a:extLst>
              <a:ext uri="{FF2B5EF4-FFF2-40B4-BE49-F238E27FC236}">
                <a16:creationId xmlns:a16="http://schemas.microsoft.com/office/drawing/2014/main" id="{AE4816B2-A451-2EC4-CD9A-47CA29E811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1175" r="54365" b="8927"/>
          <a:stretch/>
        </p:blipFill>
        <p:spPr>
          <a:xfrm>
            <a:off x="838200" y="1918548"/>
            <a:ext cx="5181600" cy="4165492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04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24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5466609" y="239833"/>
            <a:ext cx="4384587" cy="1161345"/>
          </a:xfrm>
          <a:prstGeom prst="wedgeRoundRectCallout">
            <a:avLst>
              <a:gd name="adj1" fmla="val -66536"/>
              <a:gd name="adj2" fmla="val 21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Amazing how much can be done with so little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895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C47B02-B393-6324-F673-966E2EE18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84093"/>
          <a:stretch/>
        </p:blipFill>
        <p:spPr>
          <a:xfrm>
            <a:off x="4456664" y="2628366"/>
            <a:ext cx="7853736" cy="15803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B34F-E370-208A-B275-C12906CA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(General Fine-Tuning) is based on </a:t>
            </a:r>
            <a:br>
              <a:rPr lang="en-US" dirty="0"/>
            </a:br>
            <a:r>
              <a:rPr lang="en-US" i="1" dirty="0" err="1"/>
              <a:t>glm</a:t>
            </a:r>
            <a:r>
              <a:rPr lang="en-US" dirty="0"/>
              <a:t> (General Linear Models) in 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FA76F-1752-1392-F216-62640A706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4208" y="1897880"/>
            <a:ext cx="4594995" cy="459499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A60C9-146B-A782-7290-51AAADC3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3BD0B-C30E-C444-8046-17241A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236C1-A517-DD49-C626-98F2FA0C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25</a:t>
            </a:fld>
            <a:endParaRPr lang="en-US"/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1D1771C1-6986-78FB-C3AE-A1C35293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58"/>
          <a:stretch/>
        </p:blipFill>
        <p:spPr>
          <a:xfrm>
            <a:off x="4456664" y="4203426"/>
            <a:ext cx="7853735" cy="1822242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04A0DBA-FCBF-9727-4446-8580B49D603F}"/>
              </a:ext>
            </a:extLst>
          </p:cNvPr>
          <p:cNvSpPr/>
          <p:nvPr/>
        </p:nvSpPr>
        <p:spPr>
          <a:xfrm>
            <a:off x="5944079" y="1578855"/>
            <a:ext cx="5846164" cy="1161345"/>
          </a:xfrm>
          <a:prstGeom prst="wedgeRoundRectCallout">
            <a:avLst>
              <a:gd name="adj1" fmla="val -54979"/>
              <a:gd name="adj2" fmla="val -49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look like regression</a:t>
            </a:r>
          </a:p>
          <a:p>
            <a:pPr algn="ctr"/>
            <a:r>
              <a:rPr lang="en-US" sz="2800" dirty="0"/>
              <a:t>(Not much programming)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3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26</a:t>
            </a:fld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280131" y="1983995"/>
            <a:ext cx="2016743" cy="897623"/>
          </a:xfrm>
          <a:prstGeom prst="wedgeRoundRectCallout">
            <a:avLst>
              <a:gd name="adj1" fmla="val 73255"/>
              <a:gd name="adj2" fmla="val 575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Black Points: </a:t>
            </a:r>
          </a:p>
          <a:p>
            <a:pPr algn="ctr"/>
            <a:r>
              <a:rPr lang="en-US" sz="2400" i="1" dirty="0"/>
              <a:t>cars</a:t>
            </a:r>
            <a:r>
              <a:rPr lang="en-US" sz="2400" dirty="0"/>
              <a:t> dataset</a:t>
            </a:r>
            <a:endParaRPr lang="en-US" sz="2400" i="1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7AA07F8D-34C9-0146-AF2D-7D85B247C93F}"/>
              </a:ext>
            </a:extLst>
          </p:cNvPr>
          <p:cNvSpPr/>
          <p:nvPr/>
        </p:nvSpPr>
        <p:spPr>
          <a:xfrm>
            <a:off x="4423205" y="4078610"/>
            <a:ext cx="1672795" cy="954784"/>
          </a:xfrm>
          <a:prstGeom prst="wedgeRoundRectCallout">
            <a:avLst>
              <a:gd name="adj1" fmla="val -51177"/>
              <a:gd name="adj2" fmla="val -94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Red Line:</a:t>
            </a:r>
          </a:p>
          <a:p>
            <a:pPr algn="ctr"/>
            <a:r>
              <a:rPr lang="en-US" sz="2400" dirty="0"/>
              <a:t>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pic>
        <p:nvPicPr>
          <p:cNvPr id="17" name="Content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F5EA898-A5ED-0A4C-983E-88639A59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11" y="138116"/>
            <a:ext cx="5148302" cy="6011014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A715E37-4EDD-5145-84EF-165351F0881C}"/>
              </a:ext>
            </a:extLst>
          </p:cNvPr>
          <p:cNvSpPr/>
          <p:nvPr/>
        </p:nvSpPr>
        <p:spPr>
          <a:xfrm>
            <a:off x="9827004" y="2133397"/>
            <a:ext cx="1963723" cy="1050226"/>
          </a:xfrm>
          <a:prstGeom prst="wedgeRoundRectCallout">
            <a:avLst>
              <a:gd name="adj1" fmla="val -94128"/>
              <a:gd name="adj2" fmla="val 483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dataset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608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50"/>
          <a:stretch/>
        </p:blipFill>
        <p:spPr>
          <a:xfrm>
            <a:off x="5944911" y="242801"/>
            <a:ext cx="6006357" cy="87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27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76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12C4-3038-5544-AE67-BD28B252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" y="1026902"/>
            <a:ext cx="5512010" cy="551201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5E607B6-9D9F-8F4B-BD09-EC4555AB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11" y="242800"/>
            <a:ext cx="6006357" cy="5971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C2673-5851-C049-B606-B443F9BC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67285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Regression in </a:t>
            </a:r>
            <a:r>
              <a:rPr lang="en-US" sz="6000" i="1" dirty="0"/>
              <a:t>R</a:t>
            </a:r>
            <a:r>
              <a:rPr lang="en-US" sz="6000" dirty="0"/>
              <a:t>:</a:t>
            </a:r>
            <a:br>
              <a:rPr lang="en-US" dirty="0"/>
            </a:br>
            <a:r>
              <a:rPr lang="en-US" sz="3100" dirty="0"/>
              <a:t>Summarize (almost) anything</a:t>
            </a:r>
            <a:r>
              <a:rPr lang="en-US" sz="3100" i="1" dirty="0"/>
              <a:t> </a:t>
            </a: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D38A4-F048-2E42-9200-DAA58967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6B3D-FCF2-BB41-8B9B-E83900CF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D14-5DE3-2347-AB1F-E88AA28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28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93B7A92-54ED-8445-904E-99A7A87873A9}"/>
              </a:ext>
            </a:extLst>
          </p:cNvPr>
          <p:cNvSpPr/>
          <p:nvPr/>
        </p:nvSpPr>
        <p:spPr>
          <a:xfrm>
            <a:off x="7672124" y="1197559"/>
            <a:ext cx="3274217" cy="432864"/>
          </a:xfrm>
          <a:prstGeom prst="wedgeRoundRectCallout">
            <a:avLst>
              <a:gd name="adj1" fmla="val -65642"/>
              <a:gd name="adj2" fmla="val -36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a model (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1667F0E-04AF-D843-BFEC-553061FC9D06}"/>
              </a:ext>
            </a:extLst>
          </p:cNvPr>
          <p:cNvSpPr/>
          <p:nvPr/>
        </p:nvSpPr>
        <p:spPr>
          <a:xfrm>
            <a:off x="1366542" y="75834"/>
            <a:ext cx="3914450" cy="432864"/>
          </a:xfrm>
          <a:prstGeom prst="wedgeRoundRectCallout">
            <a:avLst>
              <a:gd name="adj1" fmla="val 70406"/>
              <a:gd name="adj2" fmla="val 60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Fit a model (</a:t>
            </a:r>
            <a:r>
              <a:rPr lang="en-US" sz="2400" i="1" dirty="0"/>
              <a:t>g</a:t>
            </a:r>
            <a:r>
              <a:rPr lang="en-US" sz="2400" dirty="0"/>
              <a:t>) to data (</a:t>
            </a:r>
            <a:r>
              <a:rPr lang="en-US" sz="2400" i="1" dirty="0"/>
              <a:t>cars</a:t>
            </a:r>
            <a:r>
              <a:rPr lang="en-US" sz="24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776F55A-F2E9-0A46-87E4-16A981767AA3}"/>
              </a:ext>
            </a:extLst>
          </p:cNvPr>
          <p:cNvSpPr/>
          <p:nvPr/>
        </p:nvSpPr>
        <p:spPr>
          <a:xfrm>
            <a:off x="10260536" y="2153029"/>
            <a:ext cx="1867578" cy="781864"/>
          </a:xfrm>
          <a:prstGeom prst="wedgeRoundRectCallout">
            <a:avLst>
              <a:gd name="adj1" fmla="val -31783"/>
              <a:gd name="adj2" fmla="val 78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Opportunity to Improve </a:t>
            </a:r>
            <a:r>
              <a:rPr lang="en-US" sz="2400" i="1" dirty="0"/>
              <a:t>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CE90561-6BEE-5198-88C4-82811EA34FDB}"/>
              </a:ext>
            </a:extLst>
          </p:cNvPr>
          <p:cNvSpPr/>
          <p:nvPr/>
        </p:nvSpPr>
        <p:spPr>
          <a:xfrm>
            <a:off x="9950254" y="458521"/>
            <a:ext cx="1640659" cy="432864"/>
          </a:xfrm>
          <a:prstGeom prst="wedgeRoundRectCallout">
            <a:avLst>
              <a:gd name="adj1" fmla="val -78401"/>
              <a:gd name="adj2" fmla="val 48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41848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 err="1"/>
                  <a:t>bert</a:t>
                </a:r>
                <a:r>
                  <a:rPr lang="en-US" dirty="0"/>
                  <a:t>-base-cased model</a:t>
                </a:r>
              </a:p>
              <a:p>
                <a:pPr lvl="1"/>
                <a:r>
                  <a:rPr lang="en-US" dirty="0"/>
                  <a:t>from </a:t>
                </a:r>
                <a:r>
                  <a:rPr lang="en-US" dirty="0" err="1"/>
                  <a:t>HuggingFace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Emotion dataset</a:t>
                </a:r>
              </a:p>
              <a:p>
                <a:pPr lvl="1"/>
                <a:r>
                  <a:rPr lang="en-US" dirty="0"/>
                  <a:t>from </a:t>
                </a:r>
                <a:r>
                  <a:rPr lang="en-US" dirty="0" err="1"/>
                  <a:t>HuggingFace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text to emotion labels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  <a:blipFill>
                <a:blip r:embed="rId3"/>
                <a:stretch>
                  <a:fillRect l="-1956" t="-5058" b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096000" y="2538083"/>
            <a:ext cx="2395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65799" y="6046760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D65C499-355C-8940-A9B9-C49F47AE9B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18750" r="38865"/>
          <a:stretch/>
        </p:blipFill>
        <p:spPr>
          <a:xfrm>
            <a:off x="6064468" y="3159150"/>
            <a:ext cx="5810538" cy="1695954"/>
          </a:xfr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8C564657-C558-C92C-5F2D-6A433CB81C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2223"/>
          <a:stretch/>
        </p:blipFill>
        <p:spPr>
          <a:xfrm>
            <a:off x="6172202" y="2031721"/>
            <a:ext cx="6006357" cy="464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C9D446-5F08-37A5-BB3A-3FFF1F46AF95}"/>
              </a:ext>
            </a:extLst>
          </p:cNvPr>
          <p:cNvSpPr txBox="1"/>
          <p:nvPr/>
        </p:nvSpPr>
        <p:spPr>
          <a:xfrm>
            <a:off x="6172202" y="1353368"/>
            <a:ext cx="2133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 Program</a:t>
            </a:r>
          </a:p>
        </p:txBody>
      </p:sp>
    </p:spTree>
    <p:extLst>
      <p:ext uri="{BB962C8B-B14F-4D97-AF65-F5344CB8AC3E}">
        <p14:creationId xmlns:p14="http://schemas.microsoft.com/office/powerpoint/2010/main" val="1169220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08626-DBD3-CB4A-AB64-9D6404CD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Datasets</a:t>
            </a:r>
          </a:p>
        </p:txBody>
      </p:sp>
      <p:pic>
        <p:nvPicPr>
          <p:cNvPr id="9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1E5B1BC7-07B5-1542-8229-4E0DA6006D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3651"/>
            <a:ext cx="5181600" cy="2575286"/>
          </a:xfrm>
        </p:spPr>
      </p:pic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D48FB7FF-6B08-9648-B84A-FA3CD72FF8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3651"/>
            <a:ext cx="5181600" cy="164581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2EC41-52E3-F24A-9AEF-A27FD958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0811B-07BB-F747-89D0-0EE3030E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D5E04-36DB-4A42-97B6-2C111623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1C027-B58D-294F-BD79-4140EA0C25E9}"/>
              </a:ext>
            </a:extLst>
          </p:cNvPr>
          <p:cNvSpPr txBox="1"/>
          <p:nvPr/>
        </p:nvSpPr>
        <p:spPr>
          <a:xfrm>
            <a:off x="838200" y="5569018"/>
            <a:ext cx="609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gluebenchmark.com</a:t>
            </a:r>
            <a:r>
              <a:rPr lang="en-US" dirty="0"/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CBE60-555A-8041-BE73-A7E7D6328410}"/>
              </a:ext>
            </a:extLst>
          </p:cNvPr>
          <p:cNvSpPr txBox="1"/>
          <p:nvPr/>
        </p:nvSpPr>
        <p:spPr>
          <a:xfrm>
            <a:off x="6172200" y="5569018"/>
            <a:ext cx="628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rajpurkar.github.io</a:t>
            </a:r>
            <a:r>
              <a:rPr lang="en-US" dirty="0"/>
              <a:t>/</a:t>
            </a:r>
            <a:r>
              <a:rPr lang="en-US" dirty="0" err="1"/>
              <a:t>SQuAD</a:t>
            </a:r>
            <a:r>
              <a:rPr lang="en-US" dirty="0"/>
              <a:t>-explorer/</a:t>
            </a:r>
          </a:p>
        </p:txBody>
      </p:sp>
    </p:spTree>
    <p:extLst>
      <p:ext uri="{BB962C8B-B14F-4D97-AF65-F5344CB8AC3E}">
        <p14:creationId xmlns:p14="http://schemas.microsoft.com/office/powerpoint/2010/main" val="3487891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036" y="1461781"/>
                <a:ext cx="5731764" cy="2915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ResNet-50</a:t>
                </a:r>
              </a:p>
              <a:p>
                <a:pPr lvl="1"/>
                <a:r>
                  <a:rPr lang="en-US" dirty="0"/>
                  <a:t>Trained on ImageNet (1k class labels)</a:t>
                </a:r>
              </a:p>
              <a:p>
                <a:pPr lvl="1"/>
                <a:r>
                  <a:rPr lang="en-US" dirty="0"/>
                  <a:t>Maps images to ImageNet Labels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Flowers</a:t>
                </a:r>
              </a:p>
              <a:p>
                <a:pPr lvl="1"/>
                <a:r>
                  <a:rPr lang="en-US" dirty="0"/>
                  <a:t>Maps images to Flower Labels (5 class labels)</a:t>
                </a:r>
              </a:p>
              <a:p>
                <a:pPr lvl="1"/>
                <a:r>
                  <a:rPr lang="en-US" dirty="0"/>
                  <a:t>Flower Labels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ImageNet Labels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images to Flower Labels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036" y="1461781"/>
                <a:ext cx="5731764" cy="2915200"/>
              </a:xfrm>
              <a:blipFill>
                <a:blip r:embed="rId3"/>
                <a:stretch>
                  <a:fillRect l="-1104" t="-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1D7C35-CE48-AD43-89B0-0250A33A16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011457"/>
            <a:ext cx="5592478" cy="377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794158" y="336399"/>
            <a:ext cx="1632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Flowers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46649" y="5239717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259E08-C768-1B45-8817-5D750ED26488}"/>
              </a:ext>
            </a:extLst>
          </p:cNvPr>
          <p:cNvSpPr/>
          <p:nvPr/>
        </p:nvSpPr>
        <p:spPr>
          <a:xfrm>
            <a:off x="6100520" y="6145799"/>
            <a:ext cx="1520987" cy="2997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/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/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06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BERT</a:t>
                </a:r>
              </a:p>
              <a:p>
                <a:pPr lvl="1"/>
                <a:r>
                  <a:rPr lang="en-US" dirty="0"/>
                  <a:t>Trained on Text Corpora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SQuAD</a:t>
                </a:r>
                <a:endParaRPr lang="en-US" dirty="0"/>
              </a:p>
              <a:p>
                <a:pPr lvl="1"/>
                <a:r>
                  <a:rPr lang="en-US" dirty="0"/>
                  <a:t>Maps questions + contexts to answers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questions + contexts to answers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780"/>
                <a:ext cx="5181600" cy="3258629"/>
              </a:xfrm>
              <a:blipFill>
                <a:blip r:embed="rId3"/>
                <a:stretch>
                  <a:fillRect l="-1956" t="-5058" r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497337" y="815449"/>
            <a:ext cx="150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SQuAD</a:t>
            </a:r>
            <a:endParaRPr lang="en-US" sz="3600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65799" y="6046760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/>
              <p:nvPr/>
            </p:nvSpPr>
            <p:spPr>
              <a:xfrm>
                <a:off x="1986786" y="4434435"/>
                <a:ext cx="2476079" cy="415094"/>
              </a:xfrm>
              <a:prstGeom prst="wedgeRoundRectCallout">
                <a:avLst>
                  <a:gd name="adj1" fmla="val -48712"/>
                  <a:gd name="adj2" fmla="val 31888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786" y="4434435"/>
                <a:ext cx="2476079" cy="415094"/>
              </a:xfrm>
              <a:prstGeom prst="wedgeRoundRectCallout">
                <a:avLst>
                  <a:gd name="adj1" fmla="val -48712"/>
                  <a:gd name="adj2" fmla="val 31888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4127F-13D4-5842-B740-7980045C1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61780"/>
            <a:ext cx="5181600" cy="3430978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Question: </a:t>
            </a:r>
          </a:p>
          <a:p>
            <a:pPr lvl="1" fontAlgn="base"/>
            <a:r>
              <a:rPr lang="en-US" i="1" dirty="0"/>
              <a:t>What does AFC stand for</a:t>
            </a:r>
            <a:r>
              <a:rPr lang="en-US" dirty="0"/>
              <a:t>?</a:t>
            </a:r>
          </a:p>
          <a:p>
            <a:pPr fontAlgn="base"/>
            <a:r>
              <a:rPr lang="en-US" dirty="0"/>
              <a:t>Context: </a:t>
            </a:r>
          </a:p>
          <a:p>
            <a:pPr lvl="1" fontAlgn="base"/>
            <a:r>
              <a:rPr lang="en-US" i="1" dirty="0"/>
              <a:t>The </a:t>
            </a:r>
            <a:r>
              <a:rPr lang="en-US" i="1" dirty="0">
                <a:highlight>
                  <a:srgbClr val="FFFF00"/>
                </a:highlight>
              </a:rPr>
              <a:t>American Football Conference </a:t>
            </a:r>
            <a:r>
              <a:rPr lang="en-US" i="1" dirty="0"/>
              <a:t>(AFC) champion Denver Broncos defeated the National Football Conference (NFC) champion Carolina Panthers 24–10 to earn their third Super Bowl title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Answer: </a:t>
            </a:r>
          </a:p>
          <a:p>
            <a:pPr lvl="1" fontAlgn="base"/>
            <a:r>
              <a:rPr lang="en-US" i="1" dirty="0"/>
              <a:t>American Football Conference</a:t>
            </a:r>
            <a:endParaRPr lang="en-US" dirty="0"/>
          </a:p>
          <a:p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A0FD928A-E0D1-A642-A5BA-68D683A2A26D}"/>
              </a:ext>
            </a:extLst>
          </p:cNvPr>
          <p:cNvSpPr/>
          <p:nvPr/>
        </p:nvSpPr>
        <p:spPr>
          <a:xfrm>
            <a:off x="10668151" y="1422035"/>
            <a:ext cx="1295098" cy="637434"/>
          </a:xfrm>
          <a:prstGeom prst="wedgeRoundRectCallout">
            <a:avLst>
              <a:gd name="adj1" fmla="val -45287"/>
              <a:gd name="adj2" fmla="val 106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with no markup</a:t>
            </a:r>
          </a:p>
        </p:txBody>
      </p:sp>
    </p:spTree>
    <p:extLst>
      <p:ext uri="{BB962C8B-B14F-4D97-AF65-F5344CB8AC3E}">
        <p14:creationId xmlns:p14="http://schemas.microsoft.com/office/powerpoint/2010/main" val="156365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378C3-8F02-CCE7-CDE3-E356D84D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Design 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BE9EBB-B1A8-0898-D2DC-CB63EFA5A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Inclusiveness: </a:t>
            </a:r>
          </a:p>
          <a:p>
            <a:pPr lvl="1"/>
            <a:r>
              <a:rPr lang="en-US" dirty="0"/>
              <a:t>Accessible to Masses </a:t>
            </a:r>
          </a:p>
          <a:p>
            <a:pPr lvl="2"/>
            <a:r>
              <a:rPr lang="en-US" dirty="0"/>
              <a:t>(including non-programmers)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Portability</a:t>
            </a:r>
          </a:p>
          <a:p>
            <a:pPr lvl="1"/>
            <a:r>
              <a:rPr lang="en-US" dirty="0"/>
              <a:t>Ease-of-Use/Transparency &gt;&gt; SOTA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216C01-AC13-01B7-1273-C674D641C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65451" cy="4351338"/>
          </a:xfrm>
        </p:spPr>
        <p:txBody>
          <a:bodyPr/>
          <a:lstStyle/>
          <a:p>
            <a:r>
              <a:rPr lang="en-US" dirty="0"/>
              <a:t>Hide Complexity/Magic (Alchemy)</a:t>
            </a:r>
          </a:p>
          <a:p>
            <a:pPr lvl="1"/>
            <a:r>
              <a:rPr lang="en-US" dirty="0"/>
              <a:t>No one would suggest</a:t>
            </a:r>
          </a:p>
          <a:p>
            <a:pPr lvl="2"/>
            <a:r>
              <a:rPr lang="en-US" dirty="0"/>
              <a:t>Regression-like methods are ``intelligent’’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E76EB-B609-5E0C-54D5-00BAE7B6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EB1CB-85C1-8EAA-8AD3-68ADAFCF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6D166-2C9C-7ACB-4945-C70616C24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679731" cy="1325563"/>
          </a:xfrm>
        </p:spPr>
        <p:txBody>
          <a:bodyPr>
            <a:normAutofit/>
          </a:bodyPr>
          <a:lstStyle/>
          <a:p>
            <a:r>
              <a:rPr lang="en-US" sz="4800" dirty="0"/>
              <a:t>Portability:</a:t>
            </a:r>
            <a:br>
              <a:rPr lang="en-US" dirty="0"/>
            </a:br>
            <a:r>
              <a:rPr lang="en-US" sz="2400" dirty="0"/>
              <a:t>Inclusiveness + Hedge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6360160" y="660755"/>
            <a:ext cx="2596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gft</a:t>
            </a:r>
            <a:r>
              <a:rPr lang="en-US" sz="3600" dirty="0"/>
              <a:t> 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1F5C0-6155-1B48-829C-38299254EC01}"/>
              </a:ext>
            </a:extLst>
          </p:cNvPr>
          <p:cNvSpPr txBox="1"/>
          <p:nvPr/>
        </p:nvSpPr>
        <p:spPr>
          <a:xfrm>
            <a:off x="6172202" y="2943027"/>
            <a:ext cx="4429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P:ernie-tiny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P:chnsenticorp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958F1-1458-8745-9F75-757106519E73}"/>
              </a:ext>
            </a:extLst>
          </p:cNvPr>
          <p:cNvSpPr txBox="1"/>
          <p:nvPr/>
        </p:nvSpPr>
        <p:spPr>
          <a:xfrm>
            <a:off x="6172202" y="1442376"/>
            <a:ext cx="4850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--model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H:bert-base-cased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--data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H:emotion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$1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'classify: label ~ text'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D9469EC8-A91B-0542-A310-507FAFAF2877}"/>
              </a:ext>
            </a:extLst>
          </p:cNvPr>
          <p:cNvSpPr/>
          <p:nvPr/>
        </p:nvSpPr>
        <p:spPr>
          <a:xfrm>
            <a:off x="9477369" y="953105"/>
            <a:ext cx="1940409" cy="438949"/>
          </a:xfrm>
          <a:prstGeom prst="wedgeRoundRectCallout">
            <a:avLst>
              <a:gd name="adj1" fmla="val -104557"/>
              <a:gd name="adj2" fmla="val 761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HuggingFace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C786B7A-DD59-A04A-B909-EB2FFAA07570}"/>
              </a:ext>
            </a:extLst>
          </p:cNvPr>
          <p:cNvSpPr/>
          <p:nvPr/>
        </p:nvSpPr>
        <p:spPr>
          <a:xfrm>
            <a:off x="9874816" y="2487437"/>
            <a:ext cx="1940409" cy="438949"/>
          </a:xfrm>
          <a:prstGeom prst="wedgeRoundRectCallout">
            <a:avLst>
              <a:gd name="adj1" fmla="val -124564"/>
              <a:gd name="adj2" fmla="val 740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PaddleNLP</a:t>
            </a: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ACC38485-8FE3-9245-9D6D-82C9FD6C8202}"/>
              </a:ext>
            </a:extLst>
          </p:cNvPr>
          <p:cNvSpPr/>
          <p:nvPr/>
        </p:nvSpPr>
        <p:spPr>
          <a:xfrm>
            <a:off x="10516851" y="3259319"/>
            <a:ext cx="1298374" cy="574002"/>
          </a:xfrm>
          <a:prstGeom prst="wedgeRoundRectCallout">
            <a:avLst>
              <a:gd name="adj1" fmla="val -24593"/>
              <a:gd name="adj2" fmla="val -93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Emphasis on Chinese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8C84D20-C1C2-7249-BFDB-0B22730B1C12}"/>
              </a:ext>
            </a:extLst>
          </p:cNvPr>
          <p:cNvSpPr/>
          <p:nvPr/>
        </p:nvSpPr>
        <p:spPr>
          <a:xfrm>
            <a:off x="4437445" y="2132857"/>
            <a:ext cx="1744050" cy="766878"/>
          </a:xfrm>
          <a:prstGeom prst="wedgeRoundRectCallout">
            <a:avLst>
              <a:gd name="adj1" fmla="val 60573"/>
              <a:gd name="adj2" fmla="val -984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51A804E0-EFD0-E842-AC4F-D3188FCD2E50}"/>
              </a:ext>
            </a:extLst>
          </p:cNvPr>
          <p:cNvSpPr/>
          <p:nvPr/>
        </p:nvSpPr>
        <p:spPr>
          <a:xfrm>
            <a:off x="4437445" y="2125219"/>
            <a:ext cx="1744050" cy="766878"/>
          </a:xfrm>
          <a:prstGeom prst="wedgeRoundRectCallout">
            <a:avLst>
              <a:gd name="adj1" fmla="val 79755"/>
              <a:gd name="adj2" fmla="val 59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Hedge</a:t>
            </a:r>
            <a:endParaRPr lang="en-US" dirty="0">
              <a:sym typeface="Wingdings" pitchFamily="2" charset="2"/>
            </a:endParaRPr>
          </a:p>
          <a:p>
            <a:pPr algn="ctr"/>
            <a:r>
              <a:rPr lang="en-US" dirty="0"/>
              <a:t>(Supply Chains)</a:t>
            </a:r>
          </a:p>
        </p:txBody>
      </p:sp>
    </p:spTree>
    <p:extLst>
      <p:ext uri="{BB962C8B-B14F-4D97-AF65-F5344CB8AC3E}">
        <p14:creationId xmlns:p14="http://schemas.microsoft.com/office/powerpoint/2010/main" val="252115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  <p:bldP spid="20" grpId="0" animBg="1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A57D25-377D-ADAF-4383-F2673A9B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Conclusions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3E18BF-0145-8CC4-5FCF-553D74253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Inclusiveness</a:t>
            </a:r>
          </a:p>
          <a:p>
            <a:pPr lvl="1"/>
            <a:r>
              <a:rPr lang="en-US" dirty="0"/>
              <a:t>Appeal to Power Users as well as Masses</a:t>
            </a:r>
          </a:p>
          <a:p>
            <a:pPr lvl="1"/>
            <a:r>
              <a:rPr lang="en-US" dirty="0"/>
              <a:t>Accessible to Masses</a:t>
            </a:r>
          </a:p>
          <a:p>
            <a:pPr lvl="1"/>
            <a:r>
              <a:rPr lang="en-US" dirty="0"/>
              <a:t>Portability</a:t>
            </a:r>
          </a:p>
          <a:p>
            <a:r>
              <a:rPr lang="en-US" dirty="0"/>
              <a:t>Transparency</a:t>
            </a:r>
          </a:p>
          <a:p>
            <a:pPr lvl="1"/>
            <a:r>
              <a:rPr lang="en-US" dirty="0"/>
              <a:t>Avoid Magic / Alchemy</a:t>
            </a:r>
          </a:p>
          <a:p>
            <a:pPr lvl="1"/>
            <a:r>
              <a:rPr lang="en-US" dirty="0"/>
              <a:t>Hide Complexity</a:t>
            </a:r>
          </a:p>
          <a:p>
            <a:r>
              <a:rPr lang="en-US" dirty="0"/>
              <a:t>Embrace Historical Precedents</a:t>
            </a:r>
          </a:p>
          <a:p>
            <a:pPr lvl="1"/>
            <a:r>
              <a:rPr lang="en-US" dirty="0"/>
              <a:t>Little Languages from Unix</a:t>
            </a:r>
          </a:p>
          <a:p>
            <a:pPr lvl="1"/>
            <a:r>
              <a:rPr lang="en-US" dirty="0"/>
              <a:t>Fit/Predict/Summary/</a:t>
            </a:r>
            <a:r>
              <a:rPr lang="en-US" dirty="0" err="1"/>
              <a:t>glm</a:t>
            </a:r>
            <a:r>
              <a:rPr lang="en-US" dirty="0"/>
              <a:t> Equations from R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B23F9-306C-079C-04F4-AB54E58CF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9FB57-91BD-1A8A-783A-560C5756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3C707-9EB4-CF0A-FD3F-C03D4DEA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5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i="1" dirty="0" err="1"/>
              <a:t>gft</a:t>
            </a:r>
            <a:r>
              <a:rPr lang="en-US" dirty="0"/>
              <a:t>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/>
              <a:t>4-5 Functions + 4 Arguments</a:t>
            </a:r>
          </a:p>
          <a:p>
            <a:pPr lvl="1"/>
            <a:r>
              <a:rPr lang="en-US" dirty="0"/>
              <a:t>Amazing how much can be done with so little</a:t>
            </a:r>
          </a:p>
          <a:p>
            <a:r>
              <a:rPr lang="en-US" dirty="0"/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93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36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8039902" y="1372407"/>
            <a:ext cx="1141395" cy="1116038"/>
          </a:xfrm>
          <a:prstGeom prst="wedgeRoundRectCallout">
            <a:avLst>
              <a:gd name="adj1" fmla="val -121786"/>
              <a:gd name="adj2" fmla="val 248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73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61849-0B9B-5747-A50B-3FBF6E36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4"/>
            <a:ext cx="12120372" cy="6583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pPr/>
                <a:r>
                  <a:rPr lang="en-US" dirty="0"/>
                  <a:t>Emotion Dataset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C0E019-2E87-B140-B099-E4BE926E6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0" y="3937"/>
                <a:ext cx="6096000" cy="1541399"/>
              </a:xfrm>
              <a:blipFill>
                <a:blip r:embed="rId3"/>
                <a:stretch>
                  <a:fillRect l="-3942" t="-4065" b="-4878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3CFDD-30A0-7146-A62F-42B77D1F7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437F1-21C2-A544-A8AA-3739EAD7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93EC4-2576-B14F-A0C7-DCE4870F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37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09BF47-AA60-7B41-B2CE-275B62C71701}"/>
              </a:ext>
            </a:extLst>
          </p:cNvPr>
          <p:cNvSpPr/>
          <p:nvPr/>
        </p:nvSpPr>
        <p:spPr>
          <a:xfrm>
            <a:off x="6886626" y="1735608"/>
            <a:ext cx="953230" cy="637834"/>
          </a:xfrm>
          <a:prstGeom prst="wedgeRoundRectCallout">
            <a:avLst>
              <a:gd name="adj1" fmla="val -22796"/>
              <a:gd name="adj2" fmla="val -1121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82BF0C-EDA0-BE4B-8BA0-AD9F615E8CA7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-31099"/>
              <a:gd name="adj2" fmla="val -1272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A7D554B-42F4-E145-8638-AB193025BA36}"/>
              </a:ext>
            </a:extLst>
          </p:cNvPr>
          <p:cNvSpPr/>
          <p:nvPr/>
        </p:nvSpPr>
        <p:spPr>
          <a:xfrm>
            <a:off x="9198963" y="1735608"/>
            <a:ext cx="1384092" cy="497926"/>
          </a:xfrm>
          <a:prstGeom prst="wedgeRoundRectCallout">
            <a:avLst>
              <a:gd name="adj1" fmla="val 28829"/>
              <a:gd name="adj2" fmla="val -136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Columns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3AAC4-ABA9-441F-00A0-2C217D21BA15}"/>
              </a:ext>
            </a:extLst>
          </p:cNvPr>
          <p:cNvCxnSpPr/>
          <p:nvPr/>
        </p:nvCxnSpPr>
        <p:spPr>
          <a:xfrm>
            <a:off x="8864725" y="1382861"/>
            <a:ext cx="67567" cy="1972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222D71-755B-AC8E-D484-1E963B28362A}"/>
              </a:ext>
            </a:extLst>
          </p:cNvPr>
          <p:cNvCxnSpPr>
            <a:cxnSpLocks/>
          </p:cNvCxnSpPr>
          <p:nvPr/>
        </p:nvCxnSpPr>
        <p:spPr>
          <a:xfrm flipH="1">
            <a:off x="1112595" y="1247063"/>
            <a:ext cx="9066674" cy="2230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7796954-5AA7-AE0E-74D3-47A9A302B946}"/>
              </a:ext>
            </a:extLst>
          </p:cNvPr>
          <p:cNvSpPr/>
          <p:nvPr/>
        </p:nvSpPr>
        <p:spPr>
          <a:xfrm>
            <a:off x="9638612" y="3601441"/>
            <a:ext cx="816177" cy="497926"/>
          </a:xfrm>
          <a:prstGeom prst="wedgeRoundRectCallout">
            <a:avLst>
              <a:gd name="adj1" fmla="val -84861"/>
              <a:gd name="adj2" fmla="val -168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Row</a:t>
            </a:r>
          </a:p>
        </p:txBody>
      </p:sp>
    </p:spTree>
    <p:extLst>
      <p:ext uri="{BB962C8B-B14F-4D97-AF65-F5344CB8AC3E}">
        <p14:creationId xmlns:p14="http://schemas.microsoft.com/office/powerpoint/2010/main" val="263035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439A8E5-1A19-BA4D-A028-F9D28E8704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03924" y="1239150"/>
            <a:ext cx="8378887" cy="467515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DE8A15-E6A8-CD44-AD37-800B7E9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013751-D747-C145-8A1B-9A5090D37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2411026" cy="4351338"/>
          </a:xfrm>
        </p:spPr>
        <p:txBody>
          <a:bodyPr/>
          <a:lstStyle/>
          <a:p>
            <a:r>
              <a:rPr lang="en-US" dirty="0"/>
              <a:t>Dataset (4k)</a:t>
            </a:r>
          </a:p>
          <a:p>
            <a:r>
              <a:rPr lang="en-US" dirty="0"/>
              <a:t>Models (40k)</a:t>
            </a:r>
          </a:p>
          <a:p>
            <a:r>
              <a:rPr lang="en-US" dirty="0"/>
              <a:t>Tasks</a:t>
            </a:r>
          </a:p>
          <a:p>
            <a:pPr lvl="1"/>
            <a:r>
              <a:rPr lang="en-US" dirty="0"/>
              <a:t>classify</a:t>
            </a:r>
          </a:p>
          <a:p>
            <a:pPr lvl="1"/>
            <a:r>
              <a:rPr lang="en-US" dirty="0"/>
              <a:t>regress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ASR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FB4CB-6DDE-9146-90A3-6A57BE93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4D44-B35F-DB46-9281-22E98E0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7C344-DC71-8D4C-B2EB-60554E3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4A7FB-3192-F848-8108-9C3ED28E231B}"/>
              </a:ext>
            </a:extLst>
          </p:cNvPr>
          <p:cNvSpPr txBox="1"/>
          <p:nvPr/>
        </p:nvSpPr>
        <p:spPr>
          <a:xfrm>
            <a:off x="4576439" y="5956240"/>
            <a:ext cx="6624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https://huggingface.co/datasets</a:t>
            </a:r>
            <a:r>
              <a:rPr lang="en-US" sz="2000" dirty="0"/>
              <a:t>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2658829-5B4D-DD42-AB2B-75417FA8ED9D}"/>
              </a:ext>
            </a:extLst>
          </p:cNvPr>
          <p:cNvSpPr/>
          <p:nvPr/>
        </p:nvSpPr>
        <p:spPr>
          <a:xfrm>
            <a:off x="7527855" y="1310934"/>
            <a:ext cx="483833" cy="173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DE4996-EFB9-804A-BAEE-6D2A4BE6FDE3}"/>
              </a:ext>
            </a:extLst>
          </p:cNvPr>
          <p:cNvSpPr/>
          <p:nvPr/>
        </p:nvSpPr>
        <p:spPr>
          <a:xfrm>
            <a:off x="8089037" y="1310935"/>
            <a:ext cx="483833" cy="173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4EDD78-6AB5-854D-9313-3F4CF75D567C}"/>
              </a:ext>
            </a:extLst>
          </p:cNvPr>
          <p:cNvSpPr/>
          <p:nvPr/>
        </p:nvSpPr>
        <p:spPr>
          <a:xfrm>
            <a:off x="5933243" y="2046178"/>
            <a:ext cx="1714870" cy="8656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0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08626-DBD3-CB4A-AB64-9D6404CD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Datasets</a:t>
            </a:r>
          </a:p>
        </p:txBody>
      </p:sp>
      <p:pic>
        <p:nvPicPr>
          <p:cNvPr id="9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1E5B1BC7-07B5-1542-8229-4E0DA6006D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3651"/>
            <a:ext cx="5181600" cy="2575286"/>
          </a:xfrm>
        </p:spPr>
      </p:pic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D48FB7FF-6B08-9648-B84A-FA3CD72FF8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3651"/>
            <a:ext cx="5181600" cy="164581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2EC41-52E3-F24A-9AEF-A27FD958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0811B-07BB-F747-89D0-0EE3030E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D5E04-36DB-4A42-97B6-2C111623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1C027-B58D-294F-BD79-4140EA0C25E9}"/>
              </a:ext>
            </a:extLst>
          </p:cNvPr>
          <p:cNvSpPr txBox="1"/>
          <p:nvPr/>
        </p:nvSpPr>
        <p:spPr>
          <a:xfrm>
            <a:off x="838200" y="5569018"/>
            <a:ext cx="609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gluebenchmark.com</a:t>
            </a:r>
            <a:r>
              <a:rPr lang="en-US" dirty="0"/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CBE60-555A-8041-BE73-A7E7D6328410}"/>
              </a:ext>
            </a:extLst>
          </p:cNvPr>
          <p:cNvSpPr txBox="1"/>
          <p:nvPr/>
        </p:nvSpPr>
        <p:spPr>
          <a:xfrm>
            <a:off x="6172200" y="5569018"/>
            <a:ext cx="628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rajpurkar.github.io</a:t>
            </a:r>
            <a:r>
              <a:rPr lang="en-US" dirty="0"/>
              <a:t>/</a:t>
            </a:r>
            <a:r>
              <a:rPr lang="en-US" dirty="0" err="1"/>
              <a:t>SQuAD</a:t>
            </a:r>
            <a:r>
              <a:rPr lang="en-US" dirty="0"/>
              <a:t>-explorer/</a:t>
            </a:r>
          </a:p>
        </p:txBody>
      </p:sp>
    </p:spTree>
    <p:extLst>
      <p:ext uri="{BB962C8B-B14F-4D97-AF65-F5344CB8AC3E}">
        <p14:creationId xmlns:p14="http://schemas.microsoft.com/office/powerpoint/2010/main" val="3537639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2D98329-0379-0E4E-B4C2-14E82F02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74" y="2319758"/>
            <a:ext cx="10457022" cy="167509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</a:t>
            </a:fld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B3B01C5-8081-EA4E-AC78-4F333F1B2C88}"/>
              </a:ext>
            </a:extLst>
          </p:cNvPr>
          <p:cNvSpPr/>
          <p:nvPr/>
        </p:nvSpPr>
        <p:spPr>
          <a:xfrm>
            <a:off x="10662016" y="2051046"/>
            <a:ext cx="1383568" cy="70854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model specified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01DB32D-AC28-594C-861A-B8C72D1E0013}"/>
              </a:ext>
            </a:extLst>
          </p:cNvPr>
          <p:cNvSpPr txBox="1">
            <a:spLocks/>
          </p:cNvSpPr>
          <p:nvPr/>
        </p:nvSpPr>
        <p:spPr>
          <a:xfrm>
            <a:off x="790327" y="1690688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35A1606C-7734-C241-9271-3A635212A06D}"/>
                  </a:ext>
                </a:extLst>
              </p:cNvPr>
              <p:cNvSpPr/>
              <p:nvPr/>
            </p:nvSpPr>
            <p:spPr>
              <a:xfrm>
                <a:off x="4593768" y="621577"/>
                <a:ext cx="1840486" cy="644281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35A1606C-7734-C241-9271-3A635212A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768" y="621577"/>
                <a:ext cx="1840486" cy="644281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8396F739-5B06-1248-A937-6A2F32E1273E}"/>
                  </a:ext>
                </a:extLst>
              </p:cNvPr>
              <p:cNvSpPr/>
              <p:nvPr/>
            </p:nvSpPr>
            <p:spPr>
              <a:xfrm>
                <a:off x="2015879" y="3930485"/>
                <a:ext cx="442347" cy="435217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8396F739-5B06-1248-A937-6A2F32E12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879" y="3930485"/>
                <a:ext cx="442347" cy="435217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1FAC9B82-7A8E-5C4A-A50B-7B443285ED9A}"/>
                  </a:ext>
                </a:extLst>
              </p:cNvPr>
              <p:cNvSpPr/>
              <p:nvPr/>
            </p:nvSpPr>
            <p:spPr>
              <a:xfrm>
                <a:off x="4335311" y="3930484"/>
                <a:ext cx="442347" cy="48539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1FAC9B82-7A8E-5C4A-A50B-7B443285E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311" y="3930484"/>
                <a:ext cx="442347" cy="48539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E1BB0C7B-B99E-A34D-8DC0-033412D9FC17}"/>
              </a:ext>
            </a:extLst>
          </p:cNvPr>
          <p:cNvSpPr/>
          <p:nvPr/>
        </p:nvSpPr>
        <p:spPr>
          <a:xfrm>
            <a:off x="6076684" y="3924498"/>
            <a:ext cx="1060095" cy="53599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830517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8A15-E6A8-CD44-AD37-800B7E9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013751-D747-C145-8A1B-9A5090D37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81039" cy="4351338"/>
          </a:xfrm>
        </p:spPr>
        <p:txBody>
          <a:bodyPr/>
          <a:lstStyle/>
          <a:p>
            <a:r>
              <a:rPr lang="en-US" dirty="0"/>
              <a:t>Dataset (4k)</a:t>
            </a:r>
          </a:p>
          <a:p>
            <a:pPr lvl="1"/>
            <a:r>
              <a:rPr lang="en-US" dirty="0"/>
              <a:t>Splits: train, validation, test</a:t>
            </a:r>
          </a:p>
          <a:p>
            <a:pPr lvl="1"/>
            <a:r>
              <a:rPr lang="en-US" dirty="0"/>
              <a:t>Columns: </a:t>
            </a:r>
          </a:p>
          <a:p>
            <a:pPr lvl="2"/>
            <a:r>
              <a:rPr lang="en-US" dirty="0"/>
              <a:t>id, title, context, question, answers</a:t>
            </a:r>
          </a:p>
          <a:p>
            <a:pPr lvl="1"/>
            <a:r>
              <a:rPr lang="en-US" dirty="0"/>
              <a:t>Rows</a:t>
            </a:r>
          </a:p>
          <a:p>
            <a:r>
              <a:rPr lang="en-US" dirty="0"/>
              <a:t>Models (36k)</a:t>
            </a:r>
          </a:p>
          <a:p>
            <a:r>
              <a:rPr lang="en-US" dirty="0"/>
              <a:t>Tasks:</a:t>
            </a:r>
          </a:p>
          <a:p>
            <a:pPr lvl="1"/>
            <a:r>
              <a:rPr lang="en-US" dirty="0"/>
              <a:t>classification, regression, etc.</a:t>
            </a:r>
          </a:p>
        </p:txBody>
      </p:sp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59D83F-18AE-E74B-B009-FF7BAA7EFA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38600" y="1470115"/>
            <a:ext cx="8153400" cy="45151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FB4CB-6DDE-9146-90A3-6A57BE93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4D44-B35F-DB46-9281-22E98E0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7C344-DC71-8D4C-B2EB-60554E3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4A7FB-3192-F848-8108-9C3ED28E231B}"/>
              </a:ext>
            </a:extLst>
          </p:cNvPr>
          <p:cNvSpPr txBox="1"/>
          <p:nvPr/>
        </p:nvSpPr>
        <p:spPr>
          <a:xfrm>
            <a:off x="4667429" y="5721994"/>
            <a:ext cx="7235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https://huggingface.co/datasets/squad/viewer/plain_text/train</a:t>
            </a:r>
            <a:r>
              <a:rPr lang="en-US" sz="2000" dirty="0"/>
              <a:t> </a:t>
            </a:r>
          </a:p>
        </p:txBody>
      </p:sp>
      <p:pic>
        <p:nvPicPr>
          <p:cNvPr id="9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4F64178F-BB32-314A-AF2F-FF75EC2F6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4683886"/>
            <a:ext cx="3158905" cy="1003351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21E5DA0-FB74-D54A-A986-9B287994739C}"/>
              </a:ext>
            </a:extLst>
          </p:cNvPr>
          <p:cNvSpPr/>
          <p:nvPr/>
        </p:nvSpPr>
        <p:spPr>
          <a:xfrm>
            <a:off x="8115300" y="3209453"/>
            <a:ext cx="318003" cy="4968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E46A837-6570-1341-A2D2-41FEBBFF8F55}"/>
              </a:ext>
            </a:extLst>
          </p:cNvPr>
          <p:cNvSpPr/>
          <p:nvPr/>
        </p:nvSpPr>
        <p:spPr>
          <a:xfrm>
            <a:off x="5135535" y="3659925"/>
            <a:ext cx="1043456" cy="2143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F56847B-220B-1141-B5CB-D2E35C4EA541}"/>
              </a:ext>
            </a:extLst>
          </p:cNvPr>
          <p:cNvSpPr/>
          <p:nvPr/>
        </p:nvSpPr>
        <p:spPr>
          <a:xfrm>
            <a:off x="4137346" y="4411667"/>
            <a:ext cx="7858496" cy="13045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7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8A15-E6A8-CD44-AD37-800B7E9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013751-D747-C145-8A1B-9A5090D37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227" y="3997970"/>
            <a:ext cx="6246181" cy="2231470"/>
          </a:xfrm>
        </p:spPr>
        <p:txBody>
          <a:bodyPr/>
          <a:lstStyle/>
          <a:p>
            <a:r>
              <a:rPr lang="en-US" dirty="0"/>
              <a:t>Dataset (4k)</a:t>
            </a:r>
          </a:p>
          <a:p>
            <a:pPr lvl="1"/>
            <a:r>
              <a:rPr lang="en-US" dirty="0"/>
              <a:t>Splits: train, validation, test</a:t>
            </a:r>
          </a:p>
          <a:p>
            <a:pPr lvl="1"/>
            <a:r>
              <a:rPr lang="en-US" dirty="0"/>
              <a:t>Columns: </a:t>
            </a:r>
          </a:p>
          <a:p>
            <a:pPr lvl="2"/>
            <a:r>
              <a:rPr lang="en-US" dirty="0"/>
              <a:t>title, context, question, answers</a:t>
            </a:r>
          </a:p>
          <a:p>
            <a:pPr lvl="1"/>
            <a:r>
              <a:rPr lang="en-US" dirty="0"/>
              <a:t>Rows</a:t>
            </a:r>
          </a:p>
        </p:txBody>
      </p:sp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59D83F-18AE-E74B-B009-FF7BAA7EFA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5956" r="2595" b="5839"/>
          <a:stretch/>
        </p:blipFill>
        <p:spPr>
          <a:xfrm>
            <a:off x="0" y="57705"/>
            <a:ext cx="11907438" cy="394026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FB4CB-6DDE-9146-90A3-6A57BE93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4D44-B35F-DB46-9281-22E98E06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7C344-DC71-8D4C-B2EB-60554E3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41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00C082-B1A1-B54E-9965-B3BC625B245F}"/>
              </a:ext>
            </a:extLst>
          </p:cNvPr>
          <p:cNvSpPr/>
          <p:nvPr/>
        </p:nvSpPr>
        <p:spPr>
          <a:xfrm>
            <a:off x="4873841" y="2960703"/>
            <a:ext cx="253013" cy="173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0379DF7-7F4E-634D-9762-5C9C9AD64D78}"/>
              </a:ext>
            </a:extLst>
          </p:cNvPr>
          <p:cNvSpPr/>
          <p:nvPr/>
        </p:nvSpPr>
        <p:spPr>
          <a:xfrm>
            <a:off x="9716610" y="2863510"/>
            <a:ext cx="2274981" cy="704978"/>
          </a:xfrm>
          <a:prstGeom prst="wedgeRoundRectCallout">
            <a:avLst>
              <a:gd name="adj1" fmla="val 21577"/>
              <a:gd name="adj2" fmla="val -128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Answer starts at context[358:]</a:t>
            </a:r>
            <a:endParaRPr lang="en-US" sz="16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2046DEE-6CF4-E045-AE40-C880E62E0E3E}"/>
              </a:ext>
            </a:extLst>
          </p:cNvPr>
          <p:cNvSpPr/>
          <p:nvPr/>
        </p:nvSpPr>
        <p:spPr>
          <a:xfrm>
            <a:off x="8673483" y="4231892"/>
            <a:ext cx="3066574" cy="938900"/>
          </a:xfrm>
          <a:prstGeom prst="wedgeRoundRectCallout">
            <a:avLst>
              <a:gd name="adj1" fmla="val 21577"/>
              <a:gd name="adj2" fmla="val -1112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Answer is a span</a:t>
            </a:r>
          </a:p>
          <a:p>
            <a:pPr algn="ctr"/>
            <a:r>
              <a:rPr lang="en-US" sz="2400" dirty="0"/>
              <a:t>(substring of context)</a:t>
            </a:r>
            <a:endParaRPr lang="en-US" sz="16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FC5DD85C-C12B-A94E-9BC7-813E7FB1886B}"/>
              </a:ext>
            </a:extLst>
          </p:cNvPr>
          <p:cNvSpPr/>
          <p:nvPr/>
        </p:nvSpPr>
        <p:spPr>
          <a:xfrm>
            <a:off x="8673483" y="5502471"/>
            <a:ext cx="3130982" cy="451790"/>
          </a:xfrm>
          <a:prstGeom prst="wedgeRoundRectCallout">
            <a:avLst>
              <a:gd name="adj1" fmla="val -23742"/>
              <a:gd name="adj2" fmla="val -107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Task: </a:t>
            </a:r>
            <a:r>
              <a:rPr lang="en-US" strike="dblStrike" dirty="0"/>
              <a:t>Question-Answering (QA)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B57E4CAC-19FB-C54D-934D-29EE3EEA056B}"/>
              </a:ext>
            </a:extLst>
          </p:cNvPr>
          <p:cNvSpPr/>
          <p:nvPr/>
        </p:nvSpPr>
        <p:spPr>
          <a:xfrm>
            <a:off x="8153400" y="6211668"/>
            <a:ext cx="3322480" cy="646332"/>
          </a:xfrm>
          <a:prstGeom prst="wedgeRoundRectCallout">
            <a:avLst>
              <a:gd name="adj1" fmla="val 16719"/>
              <a:gd name="adj2" fmla="val -75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Classify Spans:</a:t>
            </a:r>
          </a:p>
          <a:p>
            <a:pPr algn="ctr"/>
            <a:r>
              <a:rPr lang="en-US" dirty="0"/>
              <a:t>Answer is a substring of context</a:t>
            </a:r>
          </a:p>
        </p:txBody>
      </p:sp>
      <p:pic>
        <p:nvPicPr>
          <p:cNvPr id="16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639B9493-BF20-E34B-AF6C-320A88F76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821" y="2619696"/>
            <a:ext cx="3437240" cy="109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42</a:t>
            </a:fld>
            <a:endParaRPr lang="en-US"/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480131D-5FB0-244F-8A24-F97B2CC46FC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74702" y="1823821"/>
            <a:ext cx="9148439" cy="5008657"/>
          </a:xfrm>
        </p:spPr>
      </p:pic>
    </p:spTree>
    <p:extLst>
      <p:ext uri="{BB962C8B-B14F-4D97-AF65-F5344CB8AC3E}">
        <p14:creationId xmlns:p14="http://schemas.microsoft.com/office/powerpoint/2010/main" val="342747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F33B15-1561-B645-B7C4-0DDC6412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42" y="1690688"/>
            <a:ext cx="9254971" cy="4962282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3056459" y="3671316"/>
            <a:ext cx="2151049" cy="882396"/>
          </a:xfrm>
          <a:prstGeom prst="wedgeRoundRectCallout">
            <a:avLst>
              <a:gd name="adj1" fmla="val -89609"/>
              <a:gd name="adj2" fmla="val -212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Subset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502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02D7AD0-735D-0E42-B6C7-03CB4FD9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1676972"/>
            <a:ext cx="9198864" cy="497503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D195332-9D98-BF44-8F4F-3CC60BDC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GLUE</a:t>
            </a:r>
            <a:br>
              <a:rPr lang="en-US" sz="3600" dirty="0"/>
            </a:br>
            <a:r>
              <a:rPr lang="en-US" sz="3600" dirty="0">
                <a:hlinkClick r:id="rId3"/>
              </a:rPr>
              <a:t>https://huggingface.co/datasets/glue/viewer/qqp/train</a:t>
            </a:r>
            <a:r>
              <a:rPr lang="en-US" sz="36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4A5B-BAE5-294A-9559-DEA0BC38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BD382-A338-1D47-BED9-4F9A983A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A7A2-8DFE-754F-AD80-3004CA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44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0EEE2B-80CB-C04C-BD50-2FDA8805BA1E}"/>
              </a:ext>
            </a:extLst>
          </p:cNvPr>
          <p:cNvSpPr/>
          <p:nvPr/>
        </p:nvSpPr>
        <p:spPr>
          <a:xfrm>
            <a:off x="7077875" y="2987802"/>
            <a:ext cx="2151049" cy="882396"/>
          </a:xfrm>
          <a:prstGeom prst="wedgeRoundRectCallout">
            <a:avLst>
              <a:gd name="adj1" fmla="val -80895"/>
              <a:gd name="adj2" fmla="val 476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Terminology: Splits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0F20772A-E355-9D46-85A8-7989AA30E607}"/>
                  </a:ext>
                </a:extLst>
              </p:cNvPr>
              <p:cNvSpPr/>
              <p:nvPr/>
            </p:nvSpPr>
            <p:spPr>
              <a:xfrm>
                <a:off x="7535075" y="4672076"/>
                <a:ext cx="2151049" cy="882396"/>
              </a:xfrm>
              <a:prstGeom prst="wedgeRoundRectCallout">
                <a:avLst>
                  <a:gd name="adj1" fmla="val -50500"/>
                  <a:gd name="adj2" fmla="val -8605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</a:p>
              <a:p>
                <a:pPr algn="ctr"/>
                <a:r>
                  <a:rPr lang="en-US" sz="2400" dirty="0"/>
                  <a:t>label 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0F20772A-E355-9D46-85A8-7989AA30E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075" y="4672076"/>
                <a:ext cx="2151049" cy="882396"/>
              </a:xfrm>
              <a:prstGeom prst="wedgeRoundRectCallout">
                <a:avLst>
                  <a:gd name="adj1" fmla="val -50500"/>
                  <a:gd name="adj2" fmla="val -86054"/>
                  <a:gd name="adj3" fmla="val 16667"/>
                </a:avLst>
              </a:prstGeom>
              <a:blipFill>
                <a:blip r:embed="rId4"/>
                <a:stretch>
                  <a:fillRect b="-8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80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EA2EA5-B26E-3FFA-5310-08061B2D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Perspectives on Datasets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7A41C6-3453-972F-9A64-4C795988B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8AA8D9-6047-3EDE-749E-A109764EAE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Splits: train/</a:t>
            </a:r>
            <a:r>
              <a:rPr lang="en-US" dirty="0" err="1"/>
              <a:t>val</a:t>
            </a:r>
            <a:r>
              <a:rPr lang="en-US" dirty="0"/>
              <a:t>/test</a:t>
            </a:r>
          </a:p>
          <a:p>
            <a:r>
              <a:rPr lang="en-US" dirty="0"/>
              <a:t>Treat rows as </a:t>
            </a:r>
            <a:r>
              <a:rPr lang="en-US" dirty="0" err="1"/>
              <a:t>iid</a:t>
            </a:r>
            <a:endParaRPr lang="en-US" dirty="0"/>
          </a:p>
          <a:p>
            <a:pPr lvl="1"/>
            <a:r>
              <a:rPr lang="en-US" dirty="0"/>
              <a:t>Identical and independently distributed</a:t>
            </a:r>
          </a:p>
          <a:p>
            <a:r>
              <a:rPr lang="en-US" dirty="0"/>
              <a:t>Idealistic, but maybe unrealistic</a:t>
            </a:r>
          </a:p>
          <a:p>
            <a:pPr lvl="1"/>
            <a:r>
              <a:rPr lang="en-US" dirty="0"/>
              <a:t>Changes over time, Context, etc.</a:t>
            </a:r>
          </a:p>
          <a:p>
            <a:r>
              <a:rPr lang="en-US" dirty="0"/>
              <a:t>More papers on models</a:t>
            </a:r>
          </a:p>
          <a:p>
            <a:pPr lvl="1"/>
            <a:r>
              <a:rPr lang="en-US" dirty="0"/>
              <a:t>than Datasets</a:t>
            </a:r>
          </a:p>
          <a:p>
            <a:r>
              <a:rPr lang="en-US" dirty="0"/>
              <a:t>Relatively little interest in</a:t>
            </a:r>
          </a:p>
          <a:p>
            <a:pPr lvl="1"/>
            <a:r>
              <a:rPr lang="en-US" dirty="0"/>
              <a:t>Is the Dataset Realistic?  </a:t>
            </a:r>
          </a:p>
          <a:p>
            <a:pPr lvl="1"/>
            <a:r>
              <a:rPr lang="en-US" dirty="0"/>
              <a:t>Motivation?  (Does anyone care?  If so, who?)</a:t>
            </a:r>
          </a:p>
          <a:p>
            <a:pPr lvl="1"/>
            <a:r>
              <a:rPr lang="en-US" dirty="0"/>
              <a:t>What is the dataset testing?</a:t>
            </a:r>
          </a:p>
          <a:p>
            <a:pPr lvl="1"/>
            <a:r>
              <a:rPr lang="en-US" dirty="0"/>
              <a:t>Sampling/balance?  From which population?</a:t>
            </a:r>
          </a:p>
          <a:p>
            <a:pPr lvl="1"/>
            <a:r>
              <a:rPr lang="en-US" dirty="0"/>
              <a:t>Can it be gamed?  Leakage?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Psychology (Presupposes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 </m:t>
                    </m:r>
                  </m:oMath>
                </a14:m>
                <a:r>
                  <a:rPr lang="en-US" dirty="0"/>
                  <a:t>Hypothesis)</a:t>
                </a: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99FB4E9-2DBB-6830-63DC-4975FC2D9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2"/>
                <a:stretch>
                  <a:fillRect l="-1956" r="-12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3BFD80-6E37-3932-F1A4-D3F96644679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Validity</a:t>
            </a:r>
          </a:p>
          <a:p>
            <a:pPr lvl="1"/>
            <a:r>
              <a:rPr lang="en-US" dirty="0"/>
              <a:t>Content validity</a:t>
            </a:r>
          </a:p>
          <a:p>
            <a:pPr lvl="1"/>
            <a:r>
              <a:rPr lang="en-US" dirty="0"/>
              <a:t>Construct validity</a:t>
            </a:r>
          </a:p>
          <a:p>
            <a:pPr lvl="1"/>
            <a:r>
              <a:rPr lang="en-US" dirty="0"/>
              <a:t>Criterion validity</a:t>
            </a:r>
          </a:p>
          <a:p>
            <a:pPr lvl="1"/>
            <a:r>
              <a:rPr lang="en-US" dirty="0"/>
              <a:t>Face validity</a:t>
            </a:r>
          </a:p>
          <a:p>
            <a:pPr lvl="1"/>
            <a:r>
              <a:rPr lang="en-US" dirty="0"/>
              <a:t>Discriminant validity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Inter-rater reliability</a:t>
            </a:r>
          </a:p>
          <a:p>
            <a:pPr lvl="1"/>
            <a:r>
              <a:rPr lang="en-US" dirty="0"/>
              <a:t>Test-retest reliability</a:t>
            </a:r>
          </a:p>
          <a:p>
            <a:pPr lvl="1"/>
            <a:r>
              <a:rPr lang="en-US" dirty="0"/>
              <a:t>Internal reliability/Inter-item consistency</a:t>
            </a:r>
          </a:p>
          <a:p>
            <a:pPr lvl="1"/>
            <a:r>
              <a:rPr lang="en-US" dirty="0"/>
              <a:t>Split half reliability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702CA-1219-AC95-94D1-4924D0A8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9D548-243A-3C9D-A944-295A0D717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2EE3E-063B-3D78-AB1E-CBBEFCD5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45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6A1AE38-0978-944A-223C-A6D3765A6E7E}"/>
              </a:ext>
            </a:extLst>
          </p:cNvPr>
          <p:cNvSpPr/>
          <p:nvPr/>
        </p:nvSpPr>
        <p:spPr>
          <a:xfrm>
            <a:off x="6285094" y="5495101"/>
            <a:ext cx="2151049" cy="518604"/>
          </a:xfrm>
          <a:prstGeom prst="wedgeRoundRectCallout">
            <a:avLst>
              <a:gd name="adj1" fmla="val -82780"/>
              <a:gd name="adj2" fmla="val 1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Lexicography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7489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97A35A9-87F3-1F7D-0283-86633452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6033" cy="1355569"/>
          </a:xfrm>
        </p:spPr>
        <p:txBody>
          <a:bodyPr>
            <a:normAutofit/>
          </a:bodyPr>
          <a:lstStyle/>
          <a:p>
            <a:r>
              <a:rPr lang="en-US" dirty="0"/>
              <a:t>Discussion of Validity</a:t>
            </a:r>
            <a:br>
              <a:rPr lang="en-US" dirty="0"/>
            </a:br>
            <a:r>
              <a:rPr lang="en-US" sz="4800" dirty="0"/>
              <a:t>Assumes: Intention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AFCA1A-2B7B-557E-3FF1-6D6355F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06242-549A-F5B1-5CFB-77B64D4D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4F65B-C700-1645-C54C-6BCB40E7B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46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82F430-A247-A78A-CD64-1D0AF656ACD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5038" y="90698"/>
            <a:ext cx="5925200" cy="6328757"/>
          </a:xfr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49BA80A-0743-C5F2-EE92-39A7F275CC5D}"/>
              </a:ext>
            </a:extLst>
          </p:cNvPr>
          <p:cNvSpPr/>
          <p:nvPr/>
        </p:nvSpPr>
        <p:spPr>
          <a:xfrm>
            <a:off x="6562453" y="136524"/>
            <a:ext cx="3734682" cy="4805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--model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--</a:t>
                </a:r>
                <a:r>
                  <a:rPr lang="en-US" dirty="0" err="1">
                    <a:solidFill>
                      <a:schemeClr val="tx1"/>
                    </a:solidFill>
                  </a:rPr>
                  <a:t>eqn</a:t>
                </a:r>
                <a:r>
                  <a:rPr lang="en-US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47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26112CD-7E06-ED15-BCA5-E179FE3C8503}"/>
              </a:ext>
            </a:extLst>
          </p:cNvPr>
          <p:cNvSpPr/>
          <p:nvPr/>
        </p:nvSpPr>
        <p:spPr>
          <a:xfrm>
            <a:off x="8274133" y="1611142"/>
            <a:ext cx="1141395" cy="1116038"/>
          </a:xfrm>
          <a:prstGeom prst="wedgeRoundRectCallout">
            <a:avLst>
              <a:gd name="adj1" fmla="val -126522"/>
              <a:gd name="adj2" fmla="val 349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81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6D27-DB53-9847-BEAA-88DC8C4F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br>
              <a:rPr lang="en-US" dirty="0"/>
            </a:br>
            <a:r>
              <a:rPr lang="en-US" dirty="0">
                <a:hlinkClick r:id="rId2"/>
              </a:rPr>
              <a:t>https://huggingface.co/models</a:t>
            </a:r>
            <a:r>
              <a:rPr lang="en-US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2A3C0-AF89-0647-A4EC-72DDFC5E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ABECC-6E7D-E941-8D9B-38BE7F031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ADDE5-5D72-1744-9F91-9F9C75D0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EAE876-77DF-CB4D-8F1F-B9B2ECC1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6240"/>
            <a:ext cx="12073631" cy="6650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/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EB4E6F09-0D7D-7643-81A1-970442F7B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855" y="196618"/>
                <a:ext cx="2151049" cy="882396"/>
              </a:xfrm>
              <a:prstGeom prst="wedgeRoundRectCallout">
                <a:avLst>
                  <a:gd name="adj1" fmla="val -87271"/>
                  <a:gd name="adj2" fmla="val 10837"/>
                  <a:gd name="adj3" fmla="val 16667"/>
                </a:avLst>
              </a:prstGeom>
              <a:blipFill>
                <a:blip r:embed="rId4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/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39B56F5-A169-0242-BD8D-FF8CE5632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50970"/>
                <a:ext cx="2151049" cy="882396"/>
              </a:xfrm>
              <a:prstGeom prst="wedgeRoundRectCallout">
                <a:avLst>
                  <a:gd name="adj1" fmla="val 54286"/>
                  <a:gd name="adj2" fmla="val 36744"/>
                  <a:gd name="adj3" fmla="val 16667"/>
                </a:avLst>
              </a:prstGeom>
              <a:blipFill>
                <a:blip r:embed="rId5"/>
                <a:stretch>
                  <a:fillRect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/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13233341-45B0-6F4D-A05C-43FBEE15C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2" y="3989854"/>
                <a:ext cx="2151049" cy="882396"/>
              </a:xfrm>
              <a:prstGeom prst="wedgeRoundRectCallout">
                <a:avLst>
                  <a:gd name="adj1" fmla="val -68354"/>
                  <a:gd name="adj2" fmla="val 47625"/>
                  <a:gd name="adj3" fmla="val 16667"/>
                </a:avLst>
              </a:prstGeom>
              <a:blipFill>
                <a:blip r:embed="rId6"/>
                <a:stretch>
                  <a:fillRect t="-2817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/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(base)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33EF8823-E63B-2E4C-A9F1-5B00A02FD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04" y="2249308"/>
                <a:ext cx="2151049" cy="882396"/>
              </a:xfrm>
              <a:prstGeom prst="wedgeRoundRectCallout">
                <a:avLst>
                  <a:gd name="adj1" fmla="val 51948"/>
                  <a:gd name="adj2" fmla="val 174049"/>
                  <a:gd name="adj3" fmla="val 16667"/>
                </a:avLst>
              </a:prstGeom>
              <a:blipFill>
                <a:blip r:embed="rId7"/>
                <a:stretch>
                  <a:fillRect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/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Terminology: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(finetuned)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5B413EB4-54F1-294C-BE76-5C38666C2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81" y="3989854"/>
                <a:ext cx="2151049" cy="882396"/>
              </a:xfrm>
              <a:prstGeom prst="wedgeRoundRectCallout">
                <a:avLst>
                  <a:gd name="adj1" fmla="val -44761"/>
                  <a:gd name="adj2" fmla="val -72064"/>
                  <a:gd name="adj3" fmla="val 16667"/>
                </a:avLst>
              </a:prstGeom>
              <a:blipFill>
                <a:blip r:embed="rId8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5E8BE2C-E8AA-F549-A43B-35335D5CCC4B}"/>
              </a:ext>
            </a:extLst>
          </p:cNvPr>
          <p:cNvSpPr/>
          <p:nvPr/>
        </p:nvSpPr>
        <p:spPr>
          <a:xfrm>
            <a:off x="5545836" y="3989854"/>
            <a:ext cx="1876309" cy="882396"/>
          </a:xfrm>
          <a:prstGeom prst="wedgeRoundRectCallout">
            <a:avLst>
              <a:gd name="adj1" fmla="val 76178"/>
              <a:gd name="adj2" fmla="val -554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Translation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95DA931-63A6-5942-8235-52796A9DCFE5}"/>
              </a:ext>
            </a:extLst>
          </p:cNvPr>
          <p:cNvSpPr/>
          <p:nvPr/>
        </p:nvSpPr>
        <p:spPr>
          <a:xfrm>
            <a:off x="4636008" y="5173102"/>
            <a:ext cx="2664217" cy="882396"/>
          </a:xfrm>
          <a:prstGeom prst="wedgeRoundRectCallout">
            <a:avLst>
              <a:gd name="adj1" fmla="val 71373"/>
              <a:gd name="adj2" fmla="val -482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Token classification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8660443-3655-014B-BF15-80E6246E9D17}"/>
              </a:ext>
            </a:extLst>
          </p:cNvPr>
          <p:cNvSpPr/>
          <p:nvPr/>
        </p:nvSpPr>
        <p:spPr>
          <a:xfrm>
            <a:off x="9541764" y="1985750"/>
            <a:ext cx="1509025" cy="882396"/>
          </a:xfrm>
          <a:prstGeom prst="wedgeRoundRectCallout">
            <a:avLst>
              <a:gd name="adj1" fmla="val -123551"/>
              <a:gd name="adj2" fmla="val 854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Task:</a:t>
            </a:r>
            <a:endParaRPr lang="en-US" sz="2400" b="0" i="1" dirty="0">
              <a:latin typeface="Cambria Math" panose="02040503050406030204" pitchFamily="18" charset="0"/>
            </a:endParaRPr>
          </a:p>
          <a:p>
            <a:pPr algn="ctr"/>
            <a:r>
              <a:rPr lang="en-US" sz="2400" dirty="0"/>
              <a:t>Fill Mask</a:t>
            </a:r>
          </a:p>
        </p:txBody>
      </p:sp>
    </p:spTree>
    <p:extLst>
      <p:ext uri="{BB962C8B-B14F-4D97-AF65-F5344CB8AC3E}">
        <p14:creationId xmlns:p14="http://schemas.microsoft.com/office/powerpoint/2010/main" val="377458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--data</a:t>
                </a:r>
              </a:p>
              <a:p>
                <a:r>
                  <a:rPr lang="en-US" dirty="0"/>
                  <a:t>--model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</a:t>
                </a:r>
                <a:r>
                  <a:rPr lang="en-US" b="1" dirty="0" err="1"/>
                  <a:t>eqn</a:t>
                </a:r>
                <a:r>
                  <a:rPr lang="en-US" b="1" dirty="0"/>
                  <a:t>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𝒕𝒂𝒔𝒌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49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33156B4-E73E-1D4B-8DFC-C21EA12182B6}"/>
              </a:ext>
            </a:extLst>
          </p:cNvPr>
          <p:cNvSpPr/>
          <p:nvPr/>
        </p:nvSpPr>
        <p:spPr>
          <a:xfrm>
            <a:off x="9949781" y="2097113"/>
            <a:ext cx="1141395" cy="1116038"/>
          </a:xfrm>
          <a:prstGeom prst="wedgeRoundRectCallout">
            <a:avLst>
              <a:gd name="adj1" fmla="val -121786"/>
              <a:gd name="adj2" fmla="val 248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75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5B49EF5-DC15-6D44-862E-CC73EC48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Input: </a:t>
            </a:r>
            <a:r>
              <a:rPr lang="en-US" i="1" dirty="0"/>
              <a:t>I love you</a:t>
            </a:r>
            <a:br>
              <a:rPr lang="en-US" i="1" dirty="0"/>
            </a:br>
            <a:r>
              <a:rPr lang="en-US" dirty="0"/>
              <a:t>Output: Depends on Model (among other things)</a:t>
            </a:r>
            <a:endParaRPr lang="en-US" i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EB1EB1-6C30-344F-9311-7B2EBD14D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172" y="1825625"/>
            <a:ext cx="5617828" cy="4351338"/>
          </a:xfrm>
        </p:spPr>
        <p:txBody>
          <a:bodyPr/>
          <a:lstStyle/>
          <a:p>
            <a:r>
              <a:rPr lang="en-US" dirty="0"/>
              <a:t>Task: classify</a:t>
            </a:r>
          </a:p>
          <a:p>
            <a:r>
              <a:rPr lang="en-US" dirty="0"/>
              <a:t>Models:</a:t>
            </a:r>
          </a:p>
          <a:p>
            <a:pPr lvl="1"/>
            <a:r>
              <a:rPr lang="en-US" dirty="0"/>
              <a:t>Sentiment</a:t>
            </a:r>
          </a:p>
          <a:p>
            <a:pPr lvl="2"/>
            <a:r>
              <a:rPr lang="en-US" dirty="0"/>
              <a:t>Expected output label: positive</a:t>
            </a:r>
          </a:p>
          <a:p>
            <a:pPr lvl="1"/>
            <a:r>
              <a:rPr lang="en-US" dirty="0"/>
              <a:t>Fake News:</a:t>
            </a:r>
          </a:p>
          <a:p>
            <a:pPr lvl="2"/>
            <a:r>
              <a:rPr lang="en-US" dirty="0"/>
              <a:t>Expected output label: not fake (real)</a:t>
            </a:r>
          </a:p>
          <a:p>
            <a:pPr lvl="1"/>
            <a:r>
              <a:rPr lang="en-US" dirty="0"/>
              <a:t>Spam/Ham:</a:t>
            </a:r>
          </a:p>
          <a:p>
            <a:pPr lvl="2"/>
            <a:r>
              <a:rPr lang="en-US" dirty="0"/>
              <a:t>Expected output label: not spam (ham)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66F648-181A-2045-A7A1-75F98704B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565211" cy="3239789"/>
          </a:xfrm>
          <a:solidFill>
            <a:srgbClr val="FFFF0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model in …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echo I love you |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--task classify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--model $model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done</a:t>
            </a:r>
          </a:p>
          <a:p>
            <a:pPr marL="914400" lvl="2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DD6B64-8668-0642-97D1-AA8EABA46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D9110-4448-4B41-9947-152C7C97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BB169E-08FB-2141-A36F-C7046CDC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64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7E8D-4448-644A-BFD7-7753D43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Simple Equations Cover Many Cases of Interest</a:t>
            </a:r>
            <a:br>
              <a:rPr lang="en-US" sz="4000" dirty="0"/>
            </a:br>
            <a:r>
              <a:rPr lang="en-US" sz="4000" dirty="0"/>
              <a:t>GLUE: A Popular Benchmark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 + 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  <m:r>
                                  <a:rPr lang="en-US" sz="2800" i="1" baseline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𝑝𝑟𝑒𝑚𝑖𝑠𝑒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h𝑦𝑝𝑜𝑡h𝑒𝑠𝑖𝑠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649416"/>
              <a:ext cx="10515601" cy="466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1985963">
                      <a:extLst>
                        <a:ext uri="{9D8B030D-6E8A-4147-A177-3AD203B41FA5}">
                          <a16:colId xmlns:a16="http://schemas.microsoft.com/office/drawing/2014/main" val="1460546109"/>
                        </a:ext>
                      </a:extLst>
                    </a:gridCol>
                    <a:gridCol w="7158038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Subset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COLA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H:glue,cola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112195" r="-355" b="-7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/>
                            <a:t>H:glue,sst2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212195" r="-355" b="-6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WNLI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H:glue,wnli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312195" r="-355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H:glue,mrpc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412195" r="-355" b="-4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512195" r="-355" b="-3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QQP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H:glue,qqp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612195" r="-355" b="-2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SSTB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H:glue,sstb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712195" r="-355" b="-1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MNLI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 err="1"/>
                            <a:t>H:glue,mnli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163" t="-812195" r="-355" b="-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987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527D-7829-B14D-AC64-61523C00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7B1-4942-3842-93D5-144F430F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50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3E7149-7B60-B64C-864F-3E1C5106D943}"/>
              </a:ext>
            </a:extLst>
          </p:cNvPr>
          <p:cNvSpPr/>
          <p:nvPr/>
        </p:nvSpPr>
        <p:spPr>
          <a:xfrm>
            <a:off x="4243386" y="5373515"/>
            <a:ext cx="1371601" cy="4081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3784-338F-3446-9BDE-07430ABC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and Metrics  </a:t>
            </a:r>
            <a:br>
              <a:rPr lang="en-US" dirty="0"/>
            </a:br>
            <a:r>
              <a:rPr lang="en-US" dirty="0"/>
              <a:t>(Defaults depend on task)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0B188C2-9199-9748-9278-47E49CB1C4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--</a:t>
                </a:r>
                <a:r>
                  <a:rPr lang="en-US" dirty="0" err="1"/>
                  <a:t>eqn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𝑐𝑙𝑎𝑠𝑠𝑖𝑓𝑦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𝑠𝑒𝑛𝑡𝑒𝑛𝑐𝑒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𝑟𝑒𝑔𝑟𝑒𝑠𝑠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𝑞𝑢𝑒𝑠𝑡𝑖𝑜𝑛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functions (used in </a:t>
                </a:r>
                <a:r>
                  <a:rPr lang="en-US" i="1" dirty="0" err="1"/>
                  <a:t>gft_fit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Classification </a:t>
                </a:r>
                <a:r>
                  <a:rPr lang="en-US" dirty="0">
                    <a:sym typeface="Wingdings" pitchFamily="2" charset="2"/>
                  </a:rPr>
                  <a:t> Cross entropy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Regression  Mean squared error</a:t>
                </a:r>
              </a:p>
              <a:p>
                <a:r>
                  <a:rPr lang="en-US" dirty="0">
                    <a:sym typeface="Wingdings" pitchFamily="2" charset="2"/>
                  </a:rPr>
                  <a:t>Metrics (used in </a:t>
                </a:r>
                <a:r>
                  <a:rPr lang="en-US" i="1" dirty="0" err="1">
                    <a:sym typeface="Wingdings" pitchFamily="2" charset="2"/>
                  </a:rPr>
                  <a:t>gft_eval</a:t>
                </a:r>
                <a:r>
                  <a:rPr lang="en-US" dirty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Classification  Accuracy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Regression  Mean squared error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--metric </a:t>
                </a:r>
                <a:r>
                  <a:rPr lang="en-US" dirty="0" err="1">
                    <a:sym typeface="Wingdings" pitchFamily="2" charset="2"/>
                  </a:rPr>
                  <a:t>H:glue,cola</a:t>
                </a:r>
                <a:r>
                  <a:rPr lang="en-US" dirty="0">
                    <a:sym typeface="Wingdings" pitchFamily="2" charset="2"/>
                  </a:rPr>
                  <a:t>  Matthews Correlation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0B188C2-9199-9748-9278-47E49CB1C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63707-63EA-994E-ACE4-427DA713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F5720-74A4-5E4B-97D0-196C3CC9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7766A-E133-464E-A42F-71CFC3B1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5FDE48C-18E2-D740-8B5F-27A105B7818D}"/>
                  </a:ext>
                </a:extLst>
              </p:cNvPr>
              <p:cNvSpPr/>
              <p:nvPr/>
            </p:nvSpPr>
            <p:spPr>
              <a:xfrm>
                <a:off x="7404410" y="4335594"/>
                <a:ext cx="3233343" cy="582361"/>
              </a:xfrm>
              <a:prstGeom prst="wedgeRoundRectCallout">
                <a:avLst>
                  <a:gd name="adj1" fmla="val -103837"/>
                  <a:gd name="adj2" fmla="val -21570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Concern: Loss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Metric</a:t>
                </a:r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5FDE48C-18E2-D740-8B5F-27A105B78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410" y="4335594"/>
                <a:ext cx="3233343" cy="582361"/>
              </a:xfrm>
              <a:prstGeom prst="wedgeRoundRectCallout">
                <a:avLst>
                  <a:gd name="adj1" fmla="val -103837"/>
                  <a:gd name="adj2" fmla="val -215700"/>
                  <a:gd name="adj3" fmla="val 16667"/>
                </a:avLst>
              </a:prstGeom>
              <a:blipFill>
                <a:blip r:embed="rId3"/>
                <a:stretch>
                  <a:fillRect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A252D489-CA3E-A549-9524-79A5A551C36E}"/>
                  </a:ext>
                </a:extLst>
              </p:cNvPr>
              <p:cNvSpPr/>
              <p:nvPr/>
            </p:nvSpPr>
            <p:spPr>
              <a:xfrm>
                <a:off x="7404409" y="4335593"/>
                <a:ext cx="3233343" cy="582361"/>
              </a:xfrm>
              <a:prstGeom prst="wedgeRoundRectCallout">
                <a:avLst>
                  <a:gd name="adj1" fmla="val -122185"/>
                  <a:gd name="adj2" fmla="val 871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Concern: Loss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Metric</a:t>
                </a:r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A252D489-CA3E-A549-9524-79A5A551C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409" y="4335593"/>
                <a:ext cx="3233343" cy="582361"/>
              </a:xfrm>
              <a:prstGeom prst="wedgeRoundRectCallout">
                <a:avLst>
                  <a:gd name="adj1" fmla="val -122185"/>
                  <a:gd name="adj2" fmla="val 8718"/>
                  <a:gd name="adj3" fmla="val 16667"/>
                </a:avLst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65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</p:spPr>
            <p:txBody>
              <a:bodyPr>
                <a:normAutofit/>
              </a:bodyPr>
              <a:lstStyle/>
              <a:p>
                <a:r>
                  <a:rPr lang="en-US" sz="5300" dirty="0"/>
                  <a:t>Equation Keywords </a:t>
                </a:r>
                <a14:m>
                  <m:oMath xmlns:m="http://schemas.openxmlformats.org/officeDocument/2006/math">
                    <m:r>
                      <a:rPr lang="en-US" sz="5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Pipeline Tasks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CF7E8D-4448-644A-BFD7-7753D43AC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5087"/>
                <a:ext cx="10515600" cy="835025"/>
              </a:xfrm>
              <a:blipFill>
                <a:blip r:embed="rId2"/>
                <a:stretch>
                  <a:fillRect l="-3136" t="-28358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𝑠𝑝𝑎𝑛𝑠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𝑎𝑛𝑠𝑤𝑒𝑟𝑠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𝑐𝑜𝑛𝑡𝑒𝑥𝑡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𝑛𝑒𝑟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𝑡𝑎𝑔𝑠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𝑡𝑜𝑘𝑒𝑛𝑠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𝑐𝑡𝑐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𝑡𝑒𝑥𝑡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𝑎𝑢𝑑𝑖𝑜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𝑐𝑙𝑎𝑠𝑠𝑖𝑓𝑦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: 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𝑞𝑢𝑒𝑠𝑡𝑖𝑜𝑛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𝑠𝑒𝑛𝑡𝑒𝑛𝑐𝑒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𝑟𝑒𝑔𝑟𝑒𝑠𝑠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𝑉𝑎𝑙𝑒𝑛𝑐𝑒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𝐴𝑟𝑜𝑢𝑠𝑎𝑙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𝐷𝑜𝑚𝑖𝑛𝑎𝑛𝑐𝑒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5C7B291-2BC7-F948-A3E0-09DD6607CE2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90500" y="776288"/>
              <a:ext cx="11906249" cy="59594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1030">
                      <a:extLst>
                        <a:ext uri="{9D8B030D-6E8A-4147-A177-3AD203B41FA5}">
                          <a16:colId xmlns:a16="http://schemas.microsoft.com/office/drawing/2014/main" val="3339027113"/>
                        </a:ext>
                      </a:extLst>
                    </a:gridCol>
                    <a:gridCol w="1424657">
                      <a:extLst>
                        <a:ext uri="{9D8B030D-6E8A-4147-A177-3AD203B41FA5}">
                          <a16:colId xmlns:a16="http://schemas.microsoft.com/office/drawing/2014/main" val="1776084644"/>
                        </a:ext>
                      </a:extLst>
                    </a:gridCol>
                    <a:gridCol w="2880869">
                      <a:extLst>
                        <a:ext uri="{9D8B030D-6E8A-4147-A177-3AD203B41FA5}">
                          <a16:colId xmlns:a16="http://schemas.microsoft.com/office/drawing/2014/main" val="2761212691"/>
                        </a:ext>
                      </a:extLst>
                    </a:gridCol>
                    <a:gridCol w="6169693">
                      <a:extLst>
                        <a:ext uri="{9D8B030D-6E8A-4147-A177-3AD203B41FA5}">
                          <a16:colId xmlns:a16="http://schemas.microsoft.com/office/drawing/2014/main" val="1710340981"/>
                        </a:ext>
                      </a:extLst>
                    </a:gridCol>
                  </a:tblGrid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Benchmark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Subset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Dataset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Equation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9106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COLA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H:glue,cola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104000" r="-412" b="-7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161611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H:squad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200000" r="-412" b="-62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77399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SQuAD</a:t>
                          </a:r>
                          <a:r>
                            <a:rPr lang="en-US" sz="2000" dirty="0"/>
                            <a:t> 2.0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H:squad_v2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06000" r="-412" b="-5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0507161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362500" r="-412" b="-3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957507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H:conll2003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507843" r="-412" b="-3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207292"/>
                      </a:ext>
                    </a:extLst>
                  </a:tr>
                  <a:tr h="64178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H:timit_asr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20000" r="-412" b="-2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8582734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Amazon Reviews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H:amazon_reviews_multi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642857" r="-41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687727"/>
                      </a:ext>
                    </a:extLst>
                  </a:tr>
                  <a:tr h="7029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C:$</a:t>
                          </a:r>
                          <a:r>
                            <a:rPr lang="en-US" sz="2000" dirty="0" err="1"/>
                            <a:t>gft</a:t>
                          </a:r>
                          <a:r>
                            <a:rPr lang="en-US" sz="2000" dirty="0"/>
                            <a:t>/datasets/VAD/VAD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210" t="-756364" r="-412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1824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527D-7829-B14D-AC64-61523C00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0D966-C10F-6647-A92C-171CC669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C57B1-4942-3842-93D5-144F430F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52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AC4F4F-B3C3-0F49-8015-FA546FCE82D9}"/>
              </a:ext>
            </a:extLst>
          </p:cNvPr>
          <p:cNvSpPr/>
          <p:nvPr/>
        </p:nvSpPr>
        <p:spPr>
          <a:xfrm>
            <a:off x="5967412" y="4828700"/>
            <a:ext cx="45243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9BBBE4-56A6-BE4B-AD47-7511C70B3748}"/>
              </a:ext>
            </a:extLst>
          </p:cNvPr>
          <p:cNvSpPr/>
          <p:nvPr/>
        </p:nvSpPr>
        <p:spPr>
          <a:xfrm>
            <a:off x="5967412" y="2175987"/>
            <a:ext cx="1843088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711D10-F24C-134E-B02C-2D54E4131396}"/>
              </a:ext>
            </a:extLst>
          </p:cNvPr>
          <p:cNvSpPr/>
          <p:nvPr/>
        </p:nvSpPr>
        <p:spPr>
          <a:xfrm>
            <a:off x="5967411" y="3496230"/>
            <a:ext cx="1943101" cy="4148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6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𝑟𝑒𝑔𝑟𝑒𝑠𝑠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𝑉𝑎𝑙𝑒𝑛𝑐𝑒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𝐴𝑟𝑜𝑢𝑠𝑎𝑙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𝐷𝑜𝑚𝑖𝑛𝑎𝑛𝑐𝑒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𝑊𝑜𝑟𝑑</m:t>
                      </m:r>
                    </m:oMath>
                  </m:oMathPara>
                </a14:m>
                <a:br>
                  <a:rPr lang="en-US" sz="3600" dirty="0">
                    <a:hlinkClick r:id="rId2"/>
                  </a:rPr>
                </a:br>
                <a:r>
                  <a:rPr lang="en-US" sz="4000" dirty="0">
                    <a:hlinkClick r:id="rId2"/>
                  </a:rPr>
                  <a:t>https://saifmohammad.com/WebPages/nrc-vad.html</a:t>
                </a:r>
                <a:r>
                  <a:rPr lang="en-US" sz="4000" dirty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36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3D37565E-5051-6843-BF94-5790C3874F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b="43542"/>
          <a:stretch/>
        </p:blipFill>
        <p:spPr>
          <a:xfrm>
            <a:off x="621066" y="1827888"/>
            <a:ext cx="6460228" cy="33371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8EBC1-5EC6-AC41-B0D6-4E40755F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7700-4250-1746-B6A7-4C9AAE9E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EDFE5-AD83-3647-A084-53B5D8FD3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53</a:t>
            </a:fld>
            <a:endParaRPr lang="en-US"/>
          </a:p>
        </p:txBody>
      </p:sp>
      <p:pic>
        <p:nvPicPr>
          <p:cNvPr id="12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967CC024-1DF0-4F4A-9B07-1C25708139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58018"/>
          <a:stretch/>
        </p:blipFill>
        <p:spPr>
          <a:xfrm>
            <a:off x="7014321" y="1873156"/>
            <a:ext cx="4755789" cy="182677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/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2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𝑟𝑒𝑔𝑟𝑒𝑠𝑠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𝑉𝑎𝑙𝑒𝑛𝑐𝑒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𝐴𝑟𝑜𝑢𝑠𝑎𝑙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𝐷𝑜𝑚𝑖𝑛𝑎𝑛𝑐𝑒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𝑊𝑜𝑟𝑑</m:t>
                      </m:r>
                    </m:oMath>
                  </m:oMathPara>
                </a14:m>
                <a:br>
                  <a:rPr lang="en-US" sz="3600" dirty="0">
                    <a:hlinkClick r:id="rId2"/>
                  </a:rPr>
                </a:br>
                <a:r>
                  <a:rPr lang="en-US" sz="4000" dirty="0">
                    <a:hlinkClick r:id="rId2"/>
                  </a:rPr>
                  <a:t>https://saifmohammad.com/WebPages/nrc-vad.html</a:t>
                </a:r>
                <a:r>
                  <a:rPr lang="en-US" sz="4000" dirty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D79360A5-B16F-7F43-891B-825476CE4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r="-36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3D37565E-5051-6843-BF94-5790C3874F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b="43542"/>
          <a:stretch/>
        </p:blipFill>
        <p:spPr>
          <a:xfrm>
            <a:off x="621067" y="1827888"/>
            <a:ext cx="5364572" cy="2771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8EBC1-5EC6-AC41-B0D6-4E40755F2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57700-4250-1746-B6A7-4C9AAE9E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EDFE5-AD83-3647-A084-53B5D8FD3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/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A848B250-33A4-6D45-97B9-0422E5458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279" y="14594"/>
                <a:ext cx="617706" cy="530352"/>
              </a:xfrm>
              <a:prstGeom prst="wedgeRoundRectCallout">
                <a:avLst>
                  <a:gd name="adj1" fmla="val -66998"/>
                  <a:gd name="adj2" fmla="val 4934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7CCA3AD-1D80-3FAF-FA99-EE286E2E21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771305" y="1722346"/>
            <a:ext cx="6088867" cy="4634004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84746D-AE6A-5229-3842-102CC02C03BC}"/>
              </a:ext>
            </a:extLst>
          </p:cNvPr>
          <p:cNvSpPr txBox="1"/>
          <p:nvPr/>
        </p:nvSpPr>
        <p:spPr>
          <a:xfrm>
            <a:off x="959444" y="49098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A5B03C4D-1640-A0A9-96CD-7E47E0958359}"/>
                  </a:ext>
                </a:extLst>
              </p:cNvPr>
              <p:cNvSpPr/>
              <p:nvPr/>
            </p:nvSpPr>
            <p:spPr>
              <a:xfrm>
                <a:off x="671162" y="4851275"/>
                <a:ext cx="4581008" cy="792780"/>
              </a:xfrm>
              <a:prstGeom prst="wedgeRoundRectCallout">
                <a:avLst>
                  <a:gd name="adj1" fmla="val 74068"/>
                  <a:gd name="adj2" fmla="val -5538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/>
                  <a:t>Train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on words, but apply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200" dirty="0"/>
                  <a:t> to texts</a:t>
                </a:r>
              </a:p>
              <a:p>
                <a:pPr algn="ctr"/>
                <a:r>
                  <a:rPr lang="en-US" sz="2000" dirty="0"/>
                  <a:t>(Generalizations: OOVs, MWEs, negation) </a:t>
                </a:r>
              </a:p>
            </p:txBody>
          </p:sp>
        </mc:Choice>
        <mc:Fallback xmlns="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A5B03C4D-1640-A0A9-96CD-7E47E09583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62" y="4851275"/>
                <a:ext cx="4581008" cy="792780"/>
              </a:xfrm>
              <a:prstGeom prst="wedgeRoundRectCallout">
                <a:avLst>
                  <a:gd name="adj1" fmla="val 74068"/>
                  <a:gd name="adj2" fmla="val -55383"/>
                  <a:gd name="adj3" fmla="val 16667"/>
                </a:avLst>
              </a:prstGeom>
              <a:blipFill>
                <a:blip r:embed="rId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99E12CC-5539-54A2-81E8-4A06E8B610E6}"/>
              </a:ext>
            </a:extLst>
          </p:cNvPr>
          <p:cNvSpPr/>
          <p:nvPr/>
        </p:nvSpPr>
        <p:spPr>
          <a:xfrm>
            <a:off x="9674560" y="4221444"/>
            <a:ext cx="1518957" cy="10577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A81975-3FB8-A7F7-1B0B-F8CE37FA920B}"/>
              </a:ext>
            </a:extLst>
          </p:cNvPr>
          <p:cNvSpPr/>
          <p:nvPr/>
        </p:nvSpPr>
        <p:spPr>
          <a:xfrm>
            <a:off x="7954323" y="3541306"/>
            <a:ext cx="550048" cy="21658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3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b="1" dirty="0"/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468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DE2B-FFC8-3C44-8AFC-7876BCA9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E943E-2EFC-D84E-912B-5CD5948A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classify, text-classification</a:t>
            </a:r>
          </a:p>
          <a:p>
            <a:r>
              <a:rPr lang="en-US" dirty="0"/>
              <a:t>regress</a:t>
            </a:r>
          </a:p>
          <a:p>
            <a:r>
              <a:rPr lang="en-US" dirty="0"/>
              <a:t>QA, Question Answering, classify spans</a:t>
            </a:r>
          </a:p>
          <a:p>
            <a:r>
              <a:rPr lang="en-US" dirty="0"/>
              <a:t>token classification</a:t>
            </a:r>
          </a:p>
          <a:p>
            <a:pPr lvl="1"/>
            <a:r>
              <a:rPr lang="en-US" dirty="0"/>
              <a:t>NER (Named Entity Recognition)</a:t>
            </a:r>
          </a:p>
          <a:p>
            <a:pPr lvl="1"/>
            <a:r>
              <a:rPr lang="en-US" dirty="0"/>
              <a:t>POS (Part of Speech Tagging)</a:t>
            </a:r>
          </a:p>
          <a:p>
            <a:r>
              <a:rPr lang="en-US" dirty="0"/>
              <a:t>translation, MT</a:t>
            </a:r>
          </a:p>
          <a:p>
            <a:r>
              <a:rPr lang="en-US" dirty="0"/>
              <a:t>ASR, Automatic Speech Recognition, </a:t>
            </a:r>
            <a:r>
              <a:rPr lang="en-US" dirty="0" err="1"/>
              <a:t>ctc</a:t>
            </a:r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710722-884A-AC48-AB1E-9BB6913B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EE1E-FA95-2049-BF45-64A55A13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4934A9-338B-1146-9EA3-A332351C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/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0,1,2,…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91105DE5-8944-ED42-9640-2ED776B24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31" y="1690688"/>
                <a:ext cx="1932278" cy="557784"/>
              </a:xfrm>
              <a:prstGeom prst="wedgeRoundRectCallout">
                <a:avLst>
                  <a:gd name="adj1" fmla="val -100852"/>
                  <a:gd name="adj2" fmla="val 17603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/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A0B1B4CA-8CC8-6544-A120-8EBD6E362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31" y="2248472"/>
                <a:ext cx="2124147" cy="557784"/>
              </a:xfrm>
              <a:prstGeom prst="wedgeRoundRectCallout">
                <a:avLst>
                  <a:gd name="adj1" fmla="val -64931"/>
                  <a:gd name="adj2" fmla="val 13422"/>
                  <a:gd name="adj3" fmla="val 16667"/>
                </a:avLst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/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start/end of span</a:t>
                </a:r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A53E5E9-6FDE-3648-B4CF-B76795BE1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609" y="2737359"/>
                <a:ext cx="3446669" cy="557784"/>
              </a:xfrm>
              <a:prstGeom prst="wedgeRoundRectCallout">
                <a:avLst>
                  <a:gd name="adj1" fmla="val -71324"/>
                  <a:gd name="adj2" fmla="val 17603"/>
                  <a:gd name="adj3" fmla="val 16667"/>
                </a:avLst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/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token</a:t>
                </a:r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C6530373-6478-6C49-950C-C0045C755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66" y="3505138"/>
                <a:ext cx="2177222" cy="557784"/>
              </a:xfrm>
              <a:prstGeom prst="wedgeRoundRectCallout">
                <a:avLst>
                  <a:gd name="adj1" fmla="val -175586"/>
                  <a:gd name="adj2" fmla="val -28726"/>
                  <a:gd name="adj3" fmla="val 16667"/>
                </a:avLst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/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for each phoneme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2D386AE-389C-A049-A239-D3431C2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9" y="4969503"/>
                <a:ext cx="2511287" cy="457262"/>
              </a:xfrm>
              <a:prstGeom prst="wedgeRoundRectCallout">
                <a:avLst>
                  <a:gd name="adj1" fmla="val -95243"/>
                  <a:gd name="adj2" fmla="val 38656"/>
                  <a:gd name="adj3" fmla="val 16667"/>
                </a:avLst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32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CC9A35-FFDE-4D49-B839-BD40881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gft</a:t>
            </a:r>
            <a:r>
              <a:rPr lang="en-US" dirty="0"/>
              <a:t> Cheat Sheet</a:t>
            </a:r>
            <a:br>
              <a:rPr lang="en-US" dirty="0"/>
            </a:br>
            <a:r>
              <a:rPr lang="en-US" sz="3200" dirty="0"/>
              <a:t>(General Fine-Tuning)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7A68D-409A-2D47-96BF-B8545104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7852"/>
            <a:ext cx="5157787" cy="449262"/>
          </a:xfrm>
        </p:spPr>
        <p:txBody>
          <a:bodyPr/>
          <a:lstStyle/>
          <a:p>
            <a:r>
              <a:rPr lang="en-US" dirty="0"/>
              <a:t>4+1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gft_fit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--split,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Input: 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gft_cat_dataset</a:t>
                </a:r>
                <a:r>
                  <a:rPr lang="en-US" dirty="0"/>
                  <a:t>: Output data to </a:t>
                </a:r>
                <a:r>
                  <a:rPr lang="en-US" i="1" dirty="0" err="1"/>
                  <a:t>stdout</a:t>
                </a:r>
                <a:endParaRPr lang="en-US" i="1" dirty="0"/>
              </a:p>
              <a:p>
                <a:pPr lvl="1"/>
                <a:r>
                  <a:rPr lang="en-US" dirty="0"/>
                  <a:t>Input: 4 Arguments (--data, --</a:t>
                </a:r>
                <a:r>
                  <a:rPr lang="en-US" dirty="0" err="1"/>
                  <a:t>eqn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CC1E8BC-9E29-6841-A898-A1F4D853F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97113"/>
                <a:ext cx="5157787" cy="4092550"/>
              </a:xfrm>
              <a:blipFill>
                <a:blip r:embed="rId2"/>
                <a:stretch>
                  <a:fillRect l="-1474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6771-B812-874D-8F18-1830AB5E2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7850"/>
            <a:ext cx="5183188" cy="449263"/>
          </a:xfrm>
        </p:spPr>
        <p:txBody>
          <a:bodyPr/>
          <a:lstStyle/>
          <a:p>
            <a:r>
              <a:rPr lang="en-US" dirty="0"/>
              <a:t>4 Arguments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--data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--model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--</a:t>
                </a:r>
                <a:r>
                  <a:rPr lang="en-US" dirty="0" err="1">
                    <a:solidFill>
                      <a:schemeClr val="bg2">
                        <a:lumMod val="75000"/>
                      </a:schemeClr>
                    </a:solidFill>
                  </a:rPr>
                  <a:t>eqn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𝑡𝑎𝑠𝑘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ü"/>
                </a:pPr>
                <a:r>
                  <a:rPr lang="en-US" b="1" dirty="0">
                    <a:solidFill>
                      <a:schemeClr val="bg2">
                        <a:lumMod val="75000"/>
                      </a:schemeClr>
                    </a:solidFill>
                  </a:rPr>
                  <a:t>--task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classify (text-classification)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classify_tokens</a:t>
                </a:r>
                <a:r>
                  <a:rPr lang="en-US" dirty="0"/>
                  <a:t> (token-classification)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classify_spans</a:t>
                </a:r>
                <a:r>
                  <a:rPr lang="en-US" dirty="0"/>
                  <a:t> (QA, question-answering)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classify_audio</a:t>
                </a:r>
                <a:r>
                  <a:rPr lang="en-US" dirty="0"/>
                  <a:t> (audio-classification)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classify_images</a:t>
                </a:r>
                <a:r>
                  <a:rPr lang="en-US" dirty="0"/>
                  <a:t> (image-classification)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regress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text-generation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MT (translation)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ASR (</a:t>
                </a:r>
                <a:r>
                  <a:rPr lang="en-US" dirty="0" err="1"/>
                  <a:t>ctc</a:t>
                </a:r>
                <a:r>
                  <a:rPr lang="en-US" dirty="0"/>
                  <a:t>, automatic-speech-recognition)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fill-mask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6409216-0C20-284B-81B8-7F24EE5AE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97113"/>
                <a:ext cx="5183188" cy="4092550"/>
              </a:xfrm>
              <a:blipFill>
                <a:blip r:embed="rId3"/>
                <a:stretch>
                  <a:fillRect l="-1222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12A4-221C-E041-8AFD-64AFB366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1808-553A-134A-8E3B-BC36E296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E96E-050C-544A-B8BE-70F5C129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77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ü"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Cheatsheet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4-5 Functions + 4 Arguments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Amazing how much can be done with so little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878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4C53AD-325B-D048-A664-9BD4EBB2B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59B743-737C-4149-A151-872020F1A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 with patterns (__</a:t>
            </a:r>
            <a:r>
              <a:rPr lang="en-US" i="1" dirty="0"/>
              <a:t>contains</a:t>
            </a:r>
            <a:r>
              <a:rPr lang="en-US" dirty="0"/>
              <a:t>__)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Predict: Sentiment Analysis &amp; Text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tasks: </a:t>
            </a:r>
            <a:r>
              <a:rPr lang="en-US" dirty="0" err="1"/>
              <a:t>token_classification</a:t>
            </a:r>
            <a:r>
              <a:rPr lang="en-US" dirty="0"/>
              <a:t>, fill-mask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Input from datasets (as opposed to stdin)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gft_predict</a:t>
            </a:r>
            <a:r>
              <a:rPr lang="en-US" i="1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 err="1">
                <a:sym typeface="Wingdings" pitchFamily="2" charset="2"/>
              </a:rPr>
              <a:t>gft_eval</a:t>
            </a:r>
            <a:endParaRPr lang="en-US" i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gft_fit</a:t>
            </a:r>
            <a:r>
              <a:rPr lang="en-US" dirty="0"/>
              <a:t> (aka fine-tuning)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14D7F-B016-3D4E-AC0B-11380F193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E4A1A-2341-3645-8455-4488EA63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BDC8E-50C1-4C49-B96A-4C9A623BE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02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5EA3-B6F2-0341-87D4-520D3312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</p:spPr>
        <p:txBody>
          <a:bodyPr/>
          <a:lstStyle/>
          <a:p>
            <a:r>
              <a:rPr lang="en-US" dirty="0"/>
              <a:t>Many of these models produce reasonable 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91AAB7-14A3-B343-8BCF-C1EAC3DE4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2019" y="0"/>
            <a:ext cx="8289981" cy="62401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EDBB6-0266-2D49-AB75-498E418AB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298D2-BDD2-DB40-944B-B5E84F41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F80EB-D1E3-8943-B02D-4597F30F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61A39E0-B846-E04C-8962-6B034467E7DE}"/>
              </a:ext>
            </a:extLst>
          </p:cNvPr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Scores could be more confident</a:t>
            </a:r>
          </a:p>
        </p:txBody>
      </p:sp>
    </p:spTree>
    <p:extLst>
      <p:ext uri="{BB962C8B-B14F-4D97-AF65-F5344CB8AC3E}">
        <p14:creationId xmlns:p14="http://schemas.microsoft.com/office/powerpoint/2010/main" val="407372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1 of 7</a:t>
            </a:r>
            <a:br>
              <a:rPr lang="en-US" dirty="0"/>
            </a:br>
            <a:r>
              <a:rPr lang="en-US" dirty="0"/>
              <a:t>Summarize (almost) anything</a:t>
            </a:r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3909CF-7F47-A047-AFAF-04B21AFF5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2051"/>
          <a:stretch/>
        </p:blipFill>
        <p:spPr>
          <a:xfrm>
            <a:off x="875906" y="2141422"/>
            <a:ext cx="14116481" cy="3194149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60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DA472B8-EC09-E245-9D02-18A947733276}"/>
              </a:ext>
            </a:extLst>
          </p:cNvPr>
          <p:cNvSpPr/>
          <p:nvPr/>
        </p:nvSpPr>
        <p:spPr>
          <a:xfrm>
            <a:off x="6711895" y="3965497"/>
            <a:ext cx="2444501" cy="545380"/>
          </a:xfrm>
          <a:prstGeom prst="wedgeRoundRectCallout">
            <a:avLst>
              <a:gd name="adj1" fmla="val -88294"/>
              <a:gd name="adj2" fmla="val 172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Emotion Classes</a:t>
            </a:r>
            <a:endParaRPr lang="en-US" sz="16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82529F2-BC84-7B48-BF7A-FB8CA95F0E16}"/>
              </a:ext>
            </a:extLst>
          </p:cNvPr>
          <p:cNvSpPr/>
          <p:nvPr/>
        </p:nvSpPr>
        <p:spPr>
          <a:xfrm>
            <a:off x="1358746" y="5335571"/>
            <a:ext cx="2380240" cy="797139"/>
          </a:xfrm>
          <a:prstGeom prst="wedgeRoundRectCallout">
            <a:avLst>
              <a:gd name="adj1" fmla="val -28313"/>
              <a:gd name="adj2" fmla="val -794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Summarize both data and model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269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2 of 7</a:t>
            </a:r>
            <a:br>
              <a:rPr lang="en-US" dirty="0"/>
            </a:br>
            <a:r>
              <a:rPr lang="en-US" sz="3200" dirty="0"/>
              <a:t>Summary with patterns (__</a:t>
            </a:r>
            <a:r>
              <a:rPr lang="en-US" sz="3200" i="1" dirty="0"/>
              <a:t>contains</a:t>
            </a:r>
            <a:r>
              <a:rPr lang="en-US" sz="3200" dirty="0"/>
              <a:t>__)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3909CF-7F47-A047-AFAF-04B21AFF5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2570"/>
          <a:stretch/>
        </p:blipFill>
        <p:spPr>
          <a:xfrm>
            <a:off x="838200" y="1914410"/>
            <a:ext cx="11037148" cy="3779380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98C250-4DEF-A843-8E59-848E6D4FA598}"/>
              </a:ext>
            </a:extLst>
          </p:cNvPr>
          <p:cNvSpPr/>
          <p:nvPr/>
        </p:nvSpPr>
        <p:spPr>
          <a:xfrm>
            <a:off x="768285" y="4482445"/>
            <a:ext cx="8757501" cy="13150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94D672E-F4FC-C74D-B1EA-323DCCA7F4C6}"/>
              </a:ext>
            </a:extLst>
          </p:cNvPr>
          <p:cNvSpPr/>
          <p:nvPr/>
        </p:nvSpPr>
        <p:spPr>
          <a:xfrm>
            <a:off x="8142436" y="4917699"/>
            <a:ext cx="4049564" cy="737525"/>
          </a:xfrm>
          <a:prstGeom prst="wedgeRoundRectCallout">
            <a:avLst>
              <a:gd name="adj1" fmla="val -61793"/>
              <a:gd name="adj2" fmla="val -268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Find datasets on </a:t>
            </a:r>
            <a:r>
              <a:rPr lang="en-US" sz="2400" dirty="0" err="1"/>
              <a:t>HuggingFace</a:t>
            </a:r>
            <a:r>
              <a:rPr lang="en-US" sz="2400" dirty="0"/>
              <a:t> that contain “emotion”</a:t>
            </a:r>
            <a:endParaRPr lang="en-US" sz="16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D5D1F7D-AF9E-8F4E-8FB3-F5F12C8D87D4}"/>
              </a:ext>
            </a:extLst>
          </p:cNvPr>
          <p:cNvSpPr/>
          <p:nvPr/>
        </p:nvSpPr>
        <p:spPr>
          <a:xfrm>
            <a:off x="2117772" y="5883892"/>
            <a:ext cx="4049564" cy="737525"/>
          </a:xfrm>
          <a:prstGeom prst="wedgeRoundRectCallout">
            <a:avLst>
              <a:gd name="adj1" fmla="val -24079"/>
              <a:gd name="adj2" fmla="val -86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Find </a:t>
            </a:r>
            <a:r>
              <a:rPr lang="en-US" sz="2400" i="1" u="sng" dirty="0"/>
              <a:t>models</a:t>
            </a:r>
            <a:r>
              <a:rPr lang="en-US" sz="2400" dirty="0"/>
              <a:t> on </a:t>
            </a:r>
            <a:r>
              <a:rPr lang="en-US" sz="2400" dirty="0" err="1"/>
              <a:t>HuggingFace</a:t>
            </a:r>
            <a:r>
              <a:rPr lang="en-US" sz="2400" dirty="0"/>
              <a:t> that contain “emotion”</a:t>
            </a:r>
            <a:endParaRPr lang="en-US" sz="16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76233F5-6518-81A0-5EC0-5D48B267A373}"/>
              </a:ext>
            </a:extLst>
          </p:cNvPr>
          <p:cNvSpPr/>
          <p:nvPr/>
        </p:nvSpPr>
        <p:spPr>
          <a:xfrm>
            <a:off x="8076448" y="3047292"/>
            <a:ext cx="3524719" cy="1051742"/>
          </a:xfrm>
          <a:prstGeom prst="wedgeRoundRectCallout">
            <a:avLst>
              <a:gd name="adj1" fmla="val -37001"/>
              <a:gd name="adj2" fmla="val 747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Search Engine</a:t>
            </a:r>
          </a:p>
          <a:p>
            <a:pPr algn="ctr"/>
            <a:r>
              <a:rPr lang="en-US" sz="2000" dirty="0"/>
              <a:t>(Embarrassment of Riches)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2348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Seven Simple Examples: 3 of 7</a:t>
            </a:r>
            <a:br>
              <a:rPr lang="en-US" dirty="0"/>
            </a:br>
            <a:r>
              <a:rPr lang="en-US" sz="2800" dirty="0"/>
              <a:t>Predict: Sentiment Analysis &amp; Text Classification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3909CF-7F47-A047-AFAF-04B21AFF5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3693"/>
            <a:ext cx="8183252" cy="4879182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7C2C3B-7D18-7945-B439-96AF25711CE2}"/>
              </a:ext>
            </a:extLst>
          </p:cNvPr>
          <p:cNvSpPr/>
          <p:nvPr/>
        </p:nvSpPr>
        <p:spPr>
          <a:xfrm>
            <a:off x="716437" y="4586787"/>
            <a:ext cx="8757501" cy="18045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C6A052C1-32FA-5547-8222-E849FE3306B2}"/>
              </a:ext>
            </a:extLst>
          </p:cNvPr>
          <p:cNvSpPr/>
          <p:nvPr/>
        </p:nvSpPr>
        <p:spPr>
          <a:xfrm>
            <a:off x="6493597" y="4848608"/>
            <a:ext cx="4860203" cy="545380"/>
          </a:xfrm>
          <a:prstGeom prst="wedgeRoundRectCallout">
            <a:avLst>
              <a:gd name="adj1" fmla="val -64295"/>
              <a:gd name="adj2" fmla="val -16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Default model </a:t>
            </a:r>
            <a:r>
              <a:rPr lang="en-US" sz="2400" dirty="0">
                <a:sym typeface="Wingdings" pitchFamily="2" charset="2"/>
              </a:rPr>
              <a:t> Sentiment Analysis</a:t>
            </a:r>
            <a:endParaRPr lang="en-US" sz="16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EA398CA-2268-8841-BB45-26EF48BF2860}"/>
              </a:ext>
            </a:extLst>
          </p:cNvPr>
          <p:cNvSpPr/>
          <p:nvPr/>
        </p:nvSpPr>
        <p:spPr>
          <a:xfrm>
            <a:off x="7920964" y="5947495"/>
            <a:ext cx="2444501" cy="545380"/>
          </a:xfrm>
          <a:prstGeom prst="wedgeRoundRectCallout">
            <a:avLst>
              <a:gd name="adj1" fmla="val -71060"/>
              <a:gd name="adj2" fmla="val -187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Emotion Classes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5033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4 of 7</a:t>
            </a:r>
            <a:br>
              <a:rPr lang="en-US" dirty="0"/>
            </a:br>
            <a:r>
              <a:rPr lang="en-US" sz="3200" dirty="0"/>
              <a:t>More tasks: </a:t>
            </a:r>
            <a:r>
              <a:rPr lang="en-US" sz="3200" dirty="0" err="1"/>
              <a:t>token_classification</a:t>
            </a:r>
            <a:r>
              <a:rPr lang="en-US" sz="3200" dirty="0"/>
              <a:t>, fill-mask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3909CF-7F47-A047-AFAF-04B21AFF51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24927"/>
          <a:stretch/>
        </p:blipFill>
        <p:spPr>
          <a:xfrm>
            <a:off x="282018" y="1556296"/>
            <a:ext cx="4183737" cy="1872704"/>
          </a:xfrm>
        </p:spPr>
      </p:pic>
      <p:pic>
        <p:nvPicPr>
          <p:cNvPr id="16" name="Content Placeholder 15" descr="Text&#10;&#10;Description automatically generated">
            <a:extLst>
              <a:ext uri="{FF2B5EF4-FFF2-40B4-BE49-F238E27FC236}">
                <a16:creationId xmlns:a16="http://schemas.microsoft.com/office/drawing/2014/main" id="{166314C6-AF97-E840-B85B-1553E37950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60167"/>
          <a:stretch/>
        </p:blipFill>
        <p:spPr>
          <a:xfrm>
            <a:off x="385083" y="3628309"/>
            <a:ext cx="11262099" cy="2612235"/>
          </a:xfr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63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4B05DD0-9C6C-6844-8515-646D971731A5}"/>
              </a:ext>
            </a:extLst>
          </p:cNvPr>
          <p:cNvSpPr/>
          <p:nvPr/>
        </p:nvSpPr>
        <p:spPr>
          <a:xfrm>
            <a:off x="9381090" y="4882655"/>
            <a:ext cx="2694178" cy="701022"/>
          </a:xfrm>
          <a:prstGeom prst="wedgeRoundRectCallout">
            <a:avLst>
              <a:gd name="adj1" fmla="val -61045"/>
              <a:gd name="adj2" fmla="val 336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trike="dblStrike" dirty="0"/>
              <a:t>NER: Named Entity Recognition</a:t>
            </a:r>
            <a:endParaRPr lang="en-US" sz="1600" strike="dblStrike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DC30309-18EB-4A49-B50F-697B3E503D37}"/>
              </a:ext>
            </a:extLst>
          </p:cNvPr>
          <p:cNvSpPr/>
          <p:nvPr/>
        </p:nvSpPr>
        <p:spPr>
          <a:xfrm>
            <a:off x="7889131" y="5837890"/>
            <a:ext cx="3857018" cy="966608"/>
          </a:xfrm>
          <a:prstGeom prst="wedgeRoundRectCallout">
            <a:avLst>
              <a:gd name="adj1" fmla="val -64104"/>
              <a:gd name="adj2" fmla="val -387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Cloze (1953)</a:t>
            </a:r>
          </a:p>
          <a:p>
            <a:pPr algn="ctr"/>
            <a:r>
              <a:rPr lang="en-US" sz="1600" dirty="0">
                <a:highlight>
                  <a:srgbClr val="FFFF00"/>
                </a:highlight>
                <a:hlinkClick r:id="rId4"/>
              </a:rPr>
              <a:t>https://en.wikipedia.org/wiki/Cloze_test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693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5 of 7</a:t>
            </a:r>
            <a:br>
              <a:rPr lang="en-US" dirty="0"/>
            </a:br>
            <a:r>
              <a:rPr lang="en-US" sz="3200" dirty="0"/>
              <a:t>Input from datasets (as opposed to stdin)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kwchurch</a:t>
            </a:r>
            <a:r>
              <a:rPr lang="en-US" dirty="0"/>
              <a:t>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64</a:t>
            </a:fld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3B2940-84F3-AC4A-A888-80A07956E96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51417"/>
          <a:stretch/>
        </p:blipFill>
        <p:spPr>
          <a:xfrm>
            <a:off x="277304" y="1590298"/>
            <a:ext cx="10610655" cy="4990605"/>
          </a:xfrm>
          <a:ln w="38100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9E8E52-DD24-E649-A330-C2BDEA5DE54F}"/>
              </a:ext>
            </a:extLst>
          </p:cNvPr>
          <p:cNvSpPr/>
          <p:nvPr/>
        </p:nvSpPr>
        <p:spPr>
          <a:xfrm>
            <a:off x="277304" y="2859300"/>
            <a:ext cx="10143240" cy="8171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8191E-A9AC-124D-A61A-D41C349BC64D}"/>
              </a:ext>
            </a:extLst>
          </p:cNvPr>
          <p:cNvSpPr/>
          <p:nvPr/>
        </p:nvSpPr>
        <p:spPr>
          <a:xfrm>
            <a:off x="277304" y="3808429"/>
            <a:ext cx="10290143" cy="291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E9E5DB0-70FD-3543-94A8-FB29FC666A6E}"/>
              </a:ext>
            </a:extLst>
          </p:cNvPr>
          <p:cNvSpPr/>
          <p:nvPr/>
        </p:nvSpPr>
        <p:spPr>
          <a:xfrm>
            <a:off x="6840976" y="4030857"/>
            <a:ext cx="3539247" cy="701022"/>
          </a:xfrm>
          <a:prstGeom prst="wedgeRoundRectCallout">
            <a:avLst>
              <a:gd name="adj1" fmla="val -21879"/>
              <a:gd name="adj2" fmla="val -1120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 Input from dataset</a:t>
            </a:r>
          </a:p>
          <a:p>
            <a:pPr algn="ctr"/>
            <a:r>
              <a:rPr lang="en-US" sz="2400" dirty="0"/>
              <a:t>(as opposed to stdin) </a:t>
            </a:r>
            <a:endParaRPr lang="en-US" sz="16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CB65CF0E-969F-3043-8B18-172B9FB9BDDB}"/>
              </a:ext>
            </a:extLst>
          </p:cNvPr>
          <p:cNvSpPr/>
          <p:nvPr/>
        </p:nvSpPr>
        <p:spPr>
          <a:xfrm>
            <a:off x="9162646" y="2183958"/>
            <a:ext cx="1853929" cy="563241"/>
          </a:xfrm>
          <a:prstGeom prst="wedgeRoundRectCallout">
            <a:avLst>
              <a:gd name="adj1" fmla="val -28295"/>
              <a:gd name="adj2" fmla="val 116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Specify split</a:t>
            </a:r>
            <a:endParaRPr lang="en-US" sz="16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363DFAD-8F0C-194B-B538-C1A30A4FB87A}"/>
              </a:ext>
            </a:extLst>
          </p:cNvPr>
          <p:cNvSpPr/>
          <p:nvPr/>
        </p:nvSpPr>
        <p:spPr>
          <a:xfrm>
            <a:off x="2441643" y="3892783"/>
            <a:ext cx="2681591" cy="839096"/>
          </a:xfrm>
          <a:prstGeom prst="wedgeRoundRectCallout">
            <a:avLst>
              <a:gd name="adj1" fmla="val -23579"/>
              <a:gd name="adj2" fmla="val -900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Equation specifies task &amp; columns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1337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Simple Examples: 6 of 7</a:t>
            </a:r>
            <a:br>
              <a:rPr lang="en-US" dirty="0"/>
            </a:br>
            <a:r>
              <a:rPr lang="en-US" sz="3600" i="1" dirty="0" err="1"/>
              <a:t>gft_predict</a:t>
            </a:r>
            <a:r>
              <a:rPr lang="en-US" sz="3600" i="1" dirty="0"/>
              <a:t> </a:t>
            </a:r>
            <a:r>
              <a:rPr lang="en-US" sz="3600" dirty="0">
                <a:sym typeface="Wingdings" pitchFamily="2" charset="2"/>
              </a:rPr>
              <a:t> </a:t>
            </a:r>
            <a:r>
              <a:rPr lang="en-US" sz="3600" i="1" dirty="0" err="1">
                <a:sym typeface="Wingdings" pitchFamily="2" charset="2"/>
              </a:rPr>
              <a:t>gft_eval</a:t>
            </a:r>
            <a:endParaRPr lang="en-US" i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65</a:t>
            </a:fld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3B2940-84F3-AC4A-A888-80A07956E96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51417"/>
          <a:stretch/>
        </p:blipFill>
        <p:spPr>
          <a:xfrm>
            <a:off x="277304" y="1590298"/>
            <a:ext cx="10610655" cy="4990605"/>
          </a:xfrm>
          <a:ln w="38100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9E8E52-DD24-E649-A330-C2BDEA5DE54F}"/>
              </a:ext>
            </a:extLst>
          </p:cNvPr>
          <p:cNvSpPr/>
          <p:nvPr/>
        </p:nvSpPr>
        <p:spPr>
          <a:xfrm>
            <a:off x="277304" y="3655820"/>
            <a:ext cx="10143240" cy="8171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8191E-A9AC-124D-A61A-D41C349BC64D}"/>
              </a:ext>
            </a:extLst>
          </p:cNvPr>
          <p:cNvSpPr/>
          <p:nvPr/>
        </p:nvSpPr>
        <p:spPr>
          <a:xfrm>
            <a:off x="277304" y="4685121"/>
            <a:ext cx="10290143" cy="203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95C3E55-27CE-774B-878B-22B6C87B2ABC}"/>
              </a:ext>
            </a:extLst>
          </p:cNvPr>
          <p:cNvSpPr/>
          <p:nvPr/>
        </p:nvSpPr>
        <p:spPr>
          <a:xfrm>
            <a:off x="120784" y="5347636"/>
            <a:ext cx="8089361" cy="1090470"/>
          </a:xfrm>
          <a:prstGeom prst="wedgeRoundRectCallout">
            <a:avLst>
              <a:gd name="adj1" fmla="val -36452"/>
              <a:gd name="adj2" fmla="val -13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/>
              <a:t>Eval</a:t>
            </a:r>
            <a:r>
              <a:rPr lang="en-US" sz="3200" dirty="0"/>
              <a:t> returns a single score for the dataset split </a:t>
            </a:r>
          </a:p>
          <a:p>
            <a:pPr algn="ctr"/>
            <a:r>
              <a:rPr lang="en-US" sz="2400" dirty="0"/>
              <a:t>(as opposed to a prediction for each example in dataset split)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3154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41B0A70-242D-3A4F-B115-1F821932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Simple Examples: 7 of 7</a:t>
            </a:r>
            <a:br>
              <a:rPr lang="en-US" dirty="0"/>
            </a:br>
            <a:r>
              <a:rPr lang="en-US" sz="3600" i="1" dirty="0" err="1"/>
              <a:t>gft_fit</a:t>
            </a:r>
            <a:r>
              <a:rPr lang="en-US" sz="3600" dirty="0"/>
              <a:t> (aka fine-tuning)</a:t>
            </a:r>
            <a:endParaRPr lang="en-US" i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661A-37DE-1348-8188-7C91E9C6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59D0F-99AB-874A-8276-9026912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83000-70B7-D243-B6FB-2A23FECD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66</a:t>
            </a:fld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3B2940-84F3-AC4A-A888-80A07956E96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51417"/>
          <a:stretch/>
        </p:blipFill>
        <p:spPr>
          <a:xfrm>
            <a:off x="277304" y="1590298"/>
            <a:ext cx="10610655" cy="5131177"/>
          </a:xfrm>
          <a:ln w="38100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9E8E52-DD24-E649-A330-C2BDEA5DE54F}"/>
              </a:ext>
            </a:extLst>
          </p:cNvPr>
          <p:cNvSpPr/>
          <p:nvPr/>
        </p:nvSpPr>
        <p:spPr>
          <a:xfrm>
            <a:off x="277304" y="4678627"/>
            <a:ext cx="10143240" cy="163733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DF869194-0294-8240-A1A4-45A1F41862B7}"/>
                  </a:ext>
                </a:extLst>
              </p:cNvPr>
              <p:cNvSpPr/>
              <p:nvPr/>
            </p:nvSpPr>
            <p:spPr>
              <a:xfrm>
                <a:off x="3877282" y="5622960"/>
                <a:ext cx="6823144" cy="867516"/>
              </a:xfrm>
              <a:prstGeom prst="wedgeRoundRectCallout">
                <a:avLst>
                  <a:gd name="adj1" fmla="val -60618"/>
                  <a:gd name="adj2" fmla="val 1256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/>
                  <a:t>Fit </a:t>
                </a:r>
                <a:r>
                  <a:rPr lang="en-US" sz="3200" dirty="0"/>
                  <a:t>returns a post-trained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DF869194-0294-8240-A1A4-45A1F4186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282" y="5622960"/>
                <a:ext cx="6823144" cy="867516"/>
              </a:xfrm>
              <a:prstGeom prst="wedgeRoundRectCallout">
                <a:avLst>
                  <a:gd name="adj1" fmla="val -60618"/>
                  <a:gd name="adj2" fmla="val 12560"/>
                  <a:gd name="adj3" fmla="val 16667"/>
                </a:avLst>
              </a:prstGeom>
              <a:blipFill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82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CDACB1-F347-CF45-85F4-683552514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07" y="426399"/>
            <a:ext cx="3747939" cy="1859601"/>
          </a:xfrm>
        </p:spPr>
        <p:txBody>
          <a:bodyPr>
            <a:normAutofit fontScale="90000"/>
          </a:bodyPr>
          <a:lstStyle/>
          <a:p>
            <a:r>
              <a:rPr lang="en-US" dirty="0"/>
              <a:t>Recap of Seven Simple Examples</a:t>
            </a:r>
          </a:p>
        </p:txBody>
      </p:sp>
      <p:pic>
        <p:nvPicPr>
          <p:cNvPr id="14" name="Content Placeholder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EB7699-7198-0D43-ADDB-14B52BE888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5437" y="2813179"/>
            <a:ext cx="7194520" cy="3725733"/>
          </a:xfrm>
        </p:spPr>
      </p:pic>
      <p:pic>
        <p:nvPicPr>
          <p:cNvPr id="12" name="Content Placeholder 11" descr="Text&#10;&#10;Description automatically generated">
            <a:extLst>
              <a:ext uri="{FF2B5EF4-FFF2-40B4-BE49-F238E27FC236}">
                <a16:creationId xmlns:a16="http://schemas.microsoft.com/office/drawing/2014/main" id="{B0F2BEB5-9998-E24B-9C6D-5C4D361169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84225" y="166979"/>
            <a:ext cx="7585471" cy="350004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06710-7F0B-2340-BD2A-0E5D398D9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C9C4-79F4-DA4E-A475-F2AAB22C5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CD0B4-A85D-904E-A14E-C83487F7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67</a:t>
            </a:fld>
            <a:endParaRPr lang="en-US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5A41D04-C328-844A-85DA-E85508EB0F94}"/>
              </a:ext>
            </a:extLst>
          </p:cNvPr>
          <p:cNvSpPr txBox="1">
            <a:spLocks/>
          </p:cNvSpPr>
          <p:nvPr/>
        </p:nvSpPr>
        <p:spPr>
          <a:xfrm>
            <a:off x="7126663" y="3248515"/>
            <a:ext cx="5015059" cy="2672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 with patterns (__</a:t>
            </a:r>
            <a:r>
              <a:rPr lang="en-US" i="1" dirty="0"/>
              <a:t>contains</a:t>
            </a:r>
            <a:r>
              <a:rPr lang="en-US" dirty="0"/>
              <a:t>__)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Sentiment Analysis &amp; Text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tasks: </a:t>
            </a:r>
            <a:r>
              <a:rPr lang="en-US" dirty="0" err="1"/>
              <a:t>token_classification</a:t>
            </a:r>
            <a:r>
              <a:rPr lang="en-US" dirty="0"/>
              <a:t>, fill-mask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Input from datasets (as opposed to stdin)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gft_predict</a:t>
            </a:r>
            <a:r>
              <a:rPr lang="en-US" i="1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 err="1">
                <a:sym typeface="Wingdings" pitchFamily="2" charset="2"/>
              </a:rPr>
              <a:t>gft_eval</a:t>
            </a:r>
            <a:endParaRPr lang="en-US" i="1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gft_fit</a:t>
            </a:r>
            <a:r>
              <a:rPr lang="en-US" dirty="0"/>
              <a:t> (aka fine-tuning)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3526BA5C-7061-494D-897A-53249C2A26ED}"/>
              </a:ext>
            </a:extLst>
          </p:cNvPr>
          <p:cNvSpPr/>
          <p:nvPr/>
        </p:nvSpPr>
        <p:spPr>
          <a:xfrm>
            <a:off x="275437" y="2237605"/>
            <a:ext cx="457200" cy="467887"/>
          </a:xfrm>
          <a:prstGeom prst="wedgeRoundRectCallout">
            <a:avLst>
              <a:gd name="adj1" fmla="val 63891"/>
              <a:gd name="adj2" fmla="val 883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2B437741-2F11-8241-B6D8-696B1FA5F2FE}"/>
              </a:ext>
            </a:extLst>
          </p:cNvPr>
          <p:cNvSpPr/>
          <p:nvPr/>
        </p:nvSpPr>
        <p:spPr>
          <a:xfrm>
            <a:off x="3841527" y="380995"/>
            <a:ext cx="457200" cy="467887"/>
          </a:xfrm>
          <a:prstGeom prst="wedgeRoundRectCallout">
            <a:avLst>
              <a:gd name="adj1" fmla="val 89664"/>
              <a:gd name="adj2" fmla="val 17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ECA83492-2F36-E140-A671-7DB0548F69A0}"/>
              </a:ext>
            </a:extLst>
          </p:cNvPr>
          <p:cNvSpPr/>
          <p:nvPr/>
        </p:nvSpPr>
        <p:spPr>
          <a:xfrm>
            <a:off x="3918773" y="1078740"/>
            <a:ext cx="457200" cy="467887"/>
          </a:xfrm>
          <a:prstGeom prst="wedgeRoundRectCallout">
            <a:avLst>
              <a:gd name="adj1" fmla="val 76262"/>
              <a:gd name="adj2" fmla="val 128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B8F5E631-68FF-7546-8A8E-CAC4EFBCF983}"/>
              </a:ext>
            </a:extLst>
          </p:cNvPr>
          <p:cNvSpPr/>
          <p:nvPr/>
        </p:nvSpPr>
        <p:spPr>
          <a:xfrm>
            <a:off x="3832886" y="1885576"/>
            <a:ext cx="457200" cy="467887"/>
          </a:xfrm>
          <a:prstGeom prst="wedgeRoundRectCallout">
            <a:avLst>
              <a:gd name="adj1" fmla="val 91726"/>
              <a:gd name="adj2" fmla="val 88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8A8AF608-C7A8-4741-86DC-EF5F9ED6AE71}"/>
              </a:ext>
            </a:extLst>
          </p:cNvPr>
          <p:cNvSpPr/>
          <p:nvPr/>
        </p:nvSpPr>
        <p:spPr>
          <a:xfrm>
            <a:off x="4183599" y="3053353"/>
            <a:ext cx="457200" cy="467887"/>
          </a:xfrm>
          <a:prstGeom prst="wedgeRoundRectCallout">
            <a:avLst>
              <a:gd name="adj1" fmla="val 52551"/>
              <a:gd name="adj2" fmla="val -68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B7458037-84B8-D94C-A948-83769B6AAD78}"/>
              </a:ext>
            </a:extLst>
          </p:cNvPr>
          <p:cNvSpPr/>
          <p:nvPr/>
        </p:nvSpPr>
        <p:spPr>
          <a:xfrm>
            <a:off x="4836738" y="4933578"/>
            <a:ext cx="457200" cy="467887"/>
          </a:xfrm>
          <a:prstGeom prst="wedgeRoundRectCallout">
            <a:avLst>
              <a:gd name="adj1" fmla="val -90748"/>
              <a:gd name="adj2" fmla="val 158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E14B1801-B65C-B142-9418-EA848ED68254}"/>
              </a:ext>
            </a:extLst>
          </p:cNvPr>
          <p:cNvSpPr/>
          <p:nvPr/>
        </p:nvSpPr>
        <p:spPr>
          <a:xfrm>
            <a:off x="4973127" y="4350821"/>
            <a:ext cx="457200" cy="467887"/>
          </a:xfrm>
          <a:prstGeom prst="wedgeRoundRectCallout">
            <a:avLst>
              <a:gd name="adj1" fmla="val -91779"/>
              <a:gd name="adj2" fmla="val -163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D0E365C0-A79D-2E45-B1A8-7E6FC4AF19B3}"/>
              </a:ext>
            </a:extLst>
          </p:cNvPr>
          <p:cNvSpPr/>
          <p:nvPr/>
        </p:nvSpPr>
        <p:spPr>
          <a:xfrm>
            <a:off x="4818672" y="4933577"/>
            <a:ext cx="457200" cy="467887"/>
          </a:xfrm>
          <a:prstGeom prst="wedgeRoundRectCallout">
            <a:avLst>
              <a:gd name="adj1" fmla="val -41263"/>
              <a:gd name="adj2" fmla="val 100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648353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CE9298-2E40-548C-EB56-0C7ECA3DA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859" y="94403"/>
            <a:ext cx="2554014" cy="26353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B6E35-D11B-D049-8E5F-021498B9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Hundreds of Examples: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https://github.com/kwchurch/gft</a:t>
            </a:r>
            <a:r>
              <a:rPr lang="en-US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BA71A1-EDCF-F841-804D-18A711DAB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Subdirectories under $</a:t>
            </a:r>
            <a:r>
              <a:rPr lang="en-US" dirty="0" err="1"/>
              <a:t>gft</a:t>
            </a:r>
            <a:r>
              <a:rPr lang="en-US" dirty="0"/>
              <a:t>/examples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E4FCD-4734-854D-9708-7DA518A905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fit_examples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predict_examples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eval_examples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summary_examples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Look for *.</a:t>
            </a:r>
            <a:r>
              <a:rPr lang="en-US" dirty="0" err="1"/>
              <a:t>sh</a:t>
            </a:r>
            <a:r>
              <a:rPr lang="en-US" dirty="0"/>
              <a:t> files under these directories</a:t>
            </a:r>
          </a:p>
          <a:p>
            <a:pPr lvl="1"/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find $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/examples –name ”*.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lvl="1"/>
            <a:endParaRPr lang="en-US" sz="2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4 arguments:</a:t>
            </a:r>
          </a:p>
          <a:p>
            <a:pPr lvl="1"/>
            <a:r>
              <a:rPr lang="en-US" sz="2300" dirty="0"/>
              <a:t>--data, --model, --</a:t>
            </a:r>
            <a:r>
              <a:rPr lang="en-US" sz="2300" dirty="0" err="1"/>
              <a:t>eqn</a:t>
            </a:r>
            <a:r>
              <a:rPr lang="en-US" sz="2300" dirty="0"/>
              <a:t>, --task </a:t>
            </a:r>
          </a:p>
          <a:p>
            <a:endParaRPr lang="en-US" sz="2700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A988FC-D738-3440-A877-86339E440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4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E490FD-D1CE-CA44-988A-F9888A6DCD5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gft_fit: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(fine-tuning)</a:t>
                </a:r>
              </a:p>
              <a:p>
                <a:pPr lvl="1"/>
                <a:r>
                  <a:rPr lang="en-US" dirty="0"/>
                  <a:t>4 Arguments, --</a:t>
                </a:r>
                <a:r>
                  <a:rPr lang="en-US" dirty="0" err="1"/>
                  <a:t>output_dir</a:t>
                </a:r>
                <a:r>
                  <a:rPr lang="en-US" dirty="0"/>
                  <a:t>,  --metric, --splits</a:t>
                </a:r>
              </a:p>
              <a:p>
                <a:pPr lvl="1"/>
                <a:r>
                  <a:rPr lang="en-US" dirty="0"/>
                  <a:t>(plus most </a:t>
                </a:r>
                <a:r>
                  <a:rPr lang="en-US" dirty="0" err="1"/>
                  <a:t>args</a:t>
                </a:r>
                <a:r>
                  <a:rPr lang="en-US" dirty="0"/>
                  <a:t> in most hubs)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gft_predict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(inference)</a:t>
                </a:r>
              </a:p>
              <a:p>
                <a:pPr lvl="1"/>
                <a:r>
                  <a:rPr lang="en-US" dirty="0"/>
                  <a:t>Input: 4 Arguments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data or stdin)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gft_eval</a:t>
                </a:r>
                <a:r>
                  <a:rPr lang="en-US" dirty="0"/>
                  <a:t>: Score model on dataset</a:t>
                </a:r>
              </a:p>
              <a:p>
                <a:pPr lvl="1"/>
                <a:r>
                  <a:rPr lang="en-US" dirty="0"/>
                  <a:t>Input: 4 Arguments, --metric, …</a:t>
                </a:r>
              </a:p>
              <a:p>
                <a:pPr lvl="1"/>
                <a:r>
                  <a:rPr lang="en-US" dirty="0"/>
                  <a:t>Output: Score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gft_summary</a:t>
                </a:r>
                <a:r>
                  <a:rPr lang="en-US" dirty="0"/>
                  <a:t>: Find good stuff</a:t>
                </a:r>
              </a:p>
              <a:p>
                <a:pPr lvl="1"/>
                <a:r>
                  <a:rPr lang="en-US" dirty="0"/>
                  <a:t>4 Arguments </a:t>
                </a:r>
              </a:p>
              <a:p>
                <a:pPr lvl="1"/>
                <a:r>
                  <a:rPr lang="en-US" dirty="0"/>
                  <a:t>(may include: __</a:t>
                </a:r>
                <a:r>
                  <a:rPr lang="en-US" i="1" dirty="0"/>
                  <a:t>contains</a:t>
                </a:r>
                <a:r>
                  <a:rPr lang="en-US" dirty="0"/>
                  <a:t>__, __</a:t>
                </a:r>
                <a:r>
                  <a:rPr lang="en-US" i="1" dirty="0"/>
                  <a:t>infer</a:t>
                </a:r>
                <a:r>
                  <a:rPr lang="en-US" dirty="0"/>
                  <a:t>__)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AE490FD-D1CE-CA44-988A-F9888A6DC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1711" t="-3436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AED5C-F565-A748-8003-AAB1B926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7836C-1256-D74A-9E99-5560516F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CB660-86CB-4146-A448-8DFF7C0B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733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947D-BCC2-28AF-8B15-9D37D44D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Hundreds of Examples:</a:t>
            </a:r>
            <a:br>
              <a:rPr lang="en-US" dirty="0"/>
            </a:br>
            <a:r>
              <a:rPr lang="en-US" dirty="0"/>
              <a:t>Regression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0B54B-94C0-481A-62BA-27CEB84F8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341955A-1CEF-71E2-4E77-3FAFF5E7A1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6105" y="2449154"/>
            <a:ext cx="5971077" cy="229401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9B49E7-D38E-3103-39B5-A4622B4FD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C5AF9-1AF2-C2CE-579C-32377213D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5CEA6-2228-6E5D-9D92-43B7A4F0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432DAB-F2BD-EB43-6A92-CE82E91C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69</a:t>
            </a:fld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660F8FC-CAC4-505A-BD93-739AB995DAAA}"/>
              </a:ext>
            </a:extLst>
          </p:cNvPr>
          <p:cNvSpPr/>
          <p:nvPr/>
        </p:nvSpPr>
        <p:spPr>
          <a:xfrm>
            <a:off x="6237607" y="654861"/>
            <a:ext cx="4460424" cy="1006223"/>
          </a:xfrm>
          <a:prstGeom prst="wedgeRoundRectCallout">
            <a:avLst>
              <a:gd name="adj1" fmla="val -74857"/>
              <a:gd name="adj2" fmla="val 174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Regression testing looks for errors in output</a:t>
            </a:r>
            <a:endParaRPr lang="en-US" sz="16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A344C33-2255-1842-5FCD-645D36C310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b="16"/>
          <a:stretch/>
        </p:blipFill>
        <p:spPr>
          <a:xfrm>
            <a:off x="6096000" y="2489311"/>
            <a:ext cx="5903811" cy="5375051"/>
          </a:xfrm>
          <a:solidFill>
            <a:schemeClr val="bg1"/>
          </a:solidFill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02DFA2B-A367-66B9-3549-3D69F05AC994}"/>
              </a:ext>
            </a:extLst>
          </p:cNvPr>
          <p:cNvSpPr/>
          <p:nvPr/>
        </p:nvSpPr>
        <p:spPr>
          <a:xfrm>
            <a:off x="8667890" y="1697125"/>
            <a:ext cx="2997233" cy="566046"/>
          </a:xfrm>
          <a:prstGeom prst="wedgeRoundRectCallout">
            <a:avLst>
              <a:gd name="adj1" fmla="val 22190"/>
              <a:gd name="adj2" fmla="val 1032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Pass: No Errors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CB198-B56C-F6BA-F48F-C90F25CDC382}"/>
              </a:ext>
            </a:extLst>
          </p:cNvPr>
          <p:cNvSpPr txBox="1"/>
          <p:nvPr/>
        </p:nvSpPr>
        <p:spPr>
          <a:xfrm>
            <a:off x="146105" y="520495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https://github.com/kwchurch/gft/blob/master/examples/summary_examples/model/model.HuggingFace/roberta-base.sh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261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7BFE-4139-7D42-B557-EF378B55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90" y="439266"/>
            <a:ext cx="1398373" cy="4293372"/>
          </a:xfrm>
        </p:spPr>
        <p:txBody>
          <a:bodyPr>
            <a:normAutofit/>
          </a:bodyPr>
          <a:lstStyle/>
          <a:p>
            <a:r>
              <a:rPr lang="en-US" dirty="0"/>
              <a:t>But…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2C7D82-C175-CE4A-A441-F255A5EF9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921" y="132749"/>
            <a:ext cx="10668095" cy="595913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C5CEE-E74D-C440-8A9F-35C91C2E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A83D-3AAA-9D47-810E-DF82E98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E68C1-EB3B-CB46-9D29-50554CF6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620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6E35-D11B-D049-8E5F-021498B9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Guide to Hundreds of Examples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BA71A1-EDCF-F841-804D-18A711DAB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Subdirectories under $</a:t>
            </a:r>
            <a:r>
              <a:rPr lang="en-US" dirty="0" err="1"/>
              <a:t>gft</a:t>
            </a:r>
            <a:r>
              <a:rPr lang="en-US" dirty="0"/>
              <a:t>/examples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E4FCD-4734-854D-9708-7DA518A905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fit_examples</a:t>
            </a:r>
            <a:r>
              <a:rPr lang="en-US" dirty="0"/>
              <a:t> (1 </a:t>
            </a:r>
            <a:r>
              <a:rPr lang="en-US" dirty="0" err="1"/>
              <a:t>arg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--</a:t>
            </a:r>
            <a:r>
              <a:rPr lang="en-US" dirty="0" err="1"/>
              <a:t>output_dir</a:t>
            </a:r>
            <a:r>
              <a:rPr lang="en-US" dirty="0"/>
              <a:t> $1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predict_examples</a:t>
            </a:r>
            <a:r>
              <a:rPr lang="en-US" dirty="0"/>
              <a:t> (0 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eval_examples</a:t>
            </a:r>
            <a:r>
              <a:rPr lang="en-US" dirty="0"/>
              <a:t> (0 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summary_examples</a:t>
            </a:r>
            <a:r>
              <a:rPr lang="en-US" dirty="0"/>
              <a:t> (0 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Look for *.</a:t>
            </a:r>
            <a:r>
              <a:rPr lang="en-US" dirty="0" err="1"/>
              <a:t>sh</a:t>
            </a:r>
            <a:r>
              <a:rPr lang="en-US" dirty="0"/>
              <a:t> files under these directories</a:t>
            </a:r>
          </a:p>
          <a:p>
            <a:pPr lvl="1"/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find $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/examples –name ”*.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dirty="0"/>
              <a:t>4 arguments:</a:t>
            </a:r>
          </a:p>
          <a:p>
            <a:pPr lvl="1"/>
            <a:r>
              <a:rPr lang="en-US" sz="2300" dirty="0"/>
              <a:t>--data, --model, --</a:t>
            </a:r>
            <a:r>
              <a:rPr lang="en-US" sz="2300" dirty="0" err="1"/>
              <a:t>eqn</a:t>
            </a:r>
            <a:r>
              <a:rPr lang="en-US" sz="2300" dirty="0"/>
              <a:t>, --task </a:t>
            </a:r>
          </a:p>
          <a:p>
            <a:endParaRPr lang="en-US" sz="2700" dirty="0"/>
          </a:p>
          <a:p>
            <a:endParaRPr lang="en-US" sz="2700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A988FC-D738-3440-A877-86339E440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Naming Conventions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AE490FD-D1CE-CA44-988A-F9888A6DCD5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Function</a:t>
            </a:r>
          </a:p>
          <a:p>
            <a:pPr lvl="1"/>
            <a:r>
              <a:rPr lang="en-US" dirty="0"/>
              <a:t>fit, predict, eval, summary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dirty="0" err="1"/>
              <a:t>model.HuggingFace</a:t>
            </a:r>
            <a:r>
              <a:rPr lang="en-US" dirty="0"/>
              <a:t>/</a:t>
            </a:r>
            <a:r>
              <a:rPr lang="en-US" dirty="0" err="1"/>
              <a:t>model.Paddle</a:t>
            </a:r>
            <a:endParaRPr lang="en-US" dirty="0"/>
          </a:p>
          <a:p>
            <a:pPr lvl="1"/>
            <a:r>
              <a:rPr lang="en-US" dirty="0" err="1"/>
              <a:t>our_models</a:t>
            </a:r>
            <a:r>
              <a:rPr lang="en-US" dirty="0"/>
              <a:t>/</a:t>
            </a:r>
            <a:r>
              <a:rPr lang="en-US" dirty="0" err="1"/>
              <a:t>their_models</a:t>
            </a:r>
            <a:endParaRPr lang="en-US" dirty="0"/>
          </a:p>
          <a:p>
            <a:r>
              <a:rPr lang="en-US" dirty="0"/>
              <a:t>Data</a:t>
            </a:r>
          </a:p>
          <a:p>
            <a:pPr lvl="1"/>
            <a:r>
              <a:rPr lang="en-US" dirty="0" err="1"/>
              <a:t>data.HuggingFace</a:t>
            </a:r>
            <a:r>
              <a:rPr lang="en-US" dirty="0"/>
              <a:t>/</a:t>
            </a:r>
            <a:r>
              <a:rPr lang="en-US" dirty="0" err="1"/>
              <a:t>data.Paddle</a:t>
            </a:r>
            <a:endParaRPr lang="en-US" dirty="0"/>
          </a:p>
          <a:p>
            <a:r>
              <a:rPr lang="en-US" dirty="0"/>
              <a:t>Benchmarks/Tasks</a:t>
            </a:r>
          </a:p>
          <a:p>
            <a:pPr lvl="1"/>
            <a:r>
              <a:rPr lang="en-US" dirty="0"/>
              <a:t>GLUE, </a:t>
            </a:r>
            <a:r>
              <a:rPr lang="en-US" dirty="0" err="1"/>
              <a:t>SQuAD</a:t>
            </a:r>
            <a:r>
              <a:rPr lang="en-US" dirty="0"/>
              <a:t>, sentiment,…</a:t>
            </a:r>
          </a:p>
          <a:p>
            <a:r>
              <a:rPr lang="en-US" dirty="0"/>
              <a:t>Hyper-parameter Tuning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AED5C-F565-A748-8003-AAB1B926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7836C-1256-D74A-9E99-5560516F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CB660-86CB-4146-A448-8DFF7C0B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70</a:t>
            </a:fld>
            <a:endParaRPr lang="en-US"/>
          </a:p>
        </p:txBody>
      </p:sp>
      <p:pic>
        <p:nvPicPr>
          <p:cNvPr id="11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3E1A7AD3-AC21-ED47-A86D-9E8FDE0E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3" y="1755272"/>
            <a:ext cx="5932337" cy="453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26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E073352-1A7A-6244-B75F-B12BBA84E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Cola subset of Glue, with pretrained models and data from </a:t>
            </a:r>
            <a:r>
              <a:rPr lang="en-US" sz="2700" dirty="0" err="1"/>
              <a:t>HuggingFace</a:t>
            </a:r>
            <a:br>
              <a:rPr lang="en-US" sz="1800" dirty="0"/>
            </a:br>
            <a:r>
              <a:rPr lang="en-US" sz="1800" dirty="0"/>
              <a:t>$</a:t>
            </a:r>
            <a:r>
              <a:rPr lang="en-US" sz="1800" dirty="0" err="1"/>
              <a:t>gft</a:t>
            </a:r>
            <a:r>
              <a:rPr lang="en-US" sz="1800" dirty="0"/>
              <a:t>/examples/</a:t>
            </a:r>
            <a:r>
              <a:rPr lang="en-US" sz="1800" dirty="0" err="1"/>
              <a:t>eval_examples</a:t>
            </a:r>
            <a:r>
              <a:rPr lang="en-US" sz="1800" dirty="0"/>
              <a:t>/</a:t>
            </a:r>
            <a:r>
              <a:rPr lang="en-US" sz="1800" dirty="0" err="1"/>
              <a:t>model.HuggingFace</a:t>
            </a:r>
            <a:r>
              <a:rPr lang="en-US" sz="1800" dirty="0"/>
              <a:t>/language/</a:t>
            </a:r>
            <a:r>
              <a:rPr lang="en-US" sz="1800" dirty="0" err="1"/>
              <a:t>data.HuggingFace</a:t>
            </a:r>
            <a:r>
              <a:rPr lang="en-US" sz="1800" dirty="0"/>
              <a:t>/</a:t>
            </a:r>
            <a:r>
              <a:rPr lang="en-US" sz="1800" dirty="0" err="1"/>
              <a:t>their_models</a:t>
            </a:r>
            <a:r>
              <a:rPr lang="en-US" sz="1800" dirty="0"/>
              <a:t>/glue/</a:t>
            </a:r>
            <a:r>
              <a:rPr lang="en-US" sz="1800" dirty="0" err="1"/>
              <a:t>cola.sh</a:t>
            </a:r>
            <a:br>
              <a:rPr lang="en-US" dirty="0"/>
            </a:b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97372CC-B2D7-B445-9A79-67282A80C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736" y="1004691"/>
            <a:ext cx="5157787" cy="479991"/>
          </a:xfrm>
        </p:spPr>
        <p:txBody>
          <a:bodyPr>
            <a:norm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F6C14CB-5A29-9840-98D8-9BBBD11B4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9736" y="1484682"/>
            <a:ext cx="5157787" cy="368458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for model in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distilbert</a:t>
            </a:r>
            <a:r>
              <a:rPr lang="en-US" dirty="0"/>
              <a:t>-base-uncased-</a:t>
            </a:r>
            <a:r>
              <a:rPr lang="en-US" dirty="0" err="1"/>
              <a:t>CoLA</a:t>
            </a:r>
            <a:r>
              <a:rPr lang="en-US" dirty="0"/>
              <a:t>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-base-uncased-</a:t>
            </a:r>
            <a:r>
              <a:rPr lang="en-US" dirty="0" err="1"/>
              <a:t>CoLA</a:t>
            </a:r>
            <a:r>
              <a:rPr lang="en-US" dirty="0"/>
              <a:t>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distilbert</a:t>
            </a:r>
            <a:r>
              <a:rPr lang="en-US" dirty="0"/>
              <a:t>-base-cased-</a:t>
            </a:r>
            <a:r>
              <a:rPr lang="en-US" dirty="0" err="1"/>
              <a:t>CoLA</a:t>
            </a:r>
            <a:r>
              <a:rPr lang="en-US" dirty="0"/>
              <a:t>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roberta</a:t>
            </a:r>
            <a:r>
              <a:rPr lang="en-US" dirty="0"/>
              <a:t>-base-</a:t>
            </a:r>
            <a:r>
              <a:rPr lang="en-US" dirty="0" err="1"/>
              <a:t>CoLA</a:t>
            </a:r>
            <a:r>
              <a:rPr lang="en-US" dirty="0"/>
              <a:t> cointegrated/roberta-large-cola-krishna2020 </a:t>
            </a:r>
            <a:r>
              <a:rPr lang="en-US" dirty="0" err="1"/>
              <a:t>textattack</a:t>
            </a:r>
            <a:r>
              <a:rPr lang="en-US" dirty="0"/>
              <a:t>/albert-base-v2-CoLA </a:t>
            </a:r>
            <a:r>
              <a:rPr lang="en-US" dirty="0" err="1"/>
              <a:t>gchhablani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-base-cased-finetuned-cola </a:t>
            </a:r>
            <a:r>
              <a:rPr lang="en-US" dirty="0" err="1"/>
              <a:t>yoshitomo-matsubara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-base-uncased-cola </a:t>
            </a:r>
            <a:r>
              <a:rPr lang="en-US" dirty="0" err="1"/>
              <a:t>howey</a:t>
            </a:r>
            <a:r>
              <a:rPr lang="en-US" dirty="0"/>
              <a:t>/</a:t>
            </a:r>
            <a:r>
              <a:rPr lang="en-US" dirty="0" err="1"/>
              <a:t>roberta</a:t>
            </a:r>
            <a:r>
              <a:rPr lang="en-US" dirty="0"/>
              <a:t>-large-cola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xlnet</a:t>
            </a:r>
            <a:r>
              <a:rPr lang="en-US" dirty="0"/>
              <a:t>-base-cased-</a:t>
            </a:r>
            <a:r>
              <a:rPr lang="en-US" dirty="0" err="1"/>
              <a:t>CoLA</a:t>
            </a:r>
            <a:r>
              <a:rPr lang="en-US" dirty="0"/>
              <a:t> </a:t>
            </a:r>
            <a:r>
              <a:rPr lang="en-US" dirty="0" err="1"/>
              <a:t>isakbos</a:t>
            </a:r>
            <a:r>
              <a:rPr lang="en-US" dirty="0"/>
              <a:t>/Q8BERT_COLA_L_512 </a:t>
            </a:r>
            <a:r>
              <a:rPr lang="en-US" dirty="0" err="1"/>
              <a:t>EhsanAghazadeh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-large-uncased-</a:t>
            </a:r>
            <a:r>
              <a:rPr lang="en-US" dirty="0" err="1"/>
              <a:t>CoLA_A</a:t>
            </a:r>
            <a:r>
              <a:rPr lang="en-US" dirty="0"/>
              <a:t> </a:t>
            </a:r>
            <a:r>
              <a:rPr lang="en-US" dirty="0" err="1"/>
              <a:t>EhsanAghazadeh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-large-uncased-</a:t>
            </a:r>
            <a:r>
              <a:rPr lang="en-US" dirty="0" err="1"/>
              <a:t>CoLA_B</a:t>
            </a:r>
            <a:r>
              <a:rPr lang="en-US" dirty="0"/>
              <a:t> 09panesara/</a:t>
            </a:r>
            <a:r>
              <a:rPr lang="en-US" dirty="0" err="1"/>
              <a:t>distilbert</a:t>
            </a:r>
            <a:r>
              <a:rPr lang="en-US" dirty="0"/>
              <a:t>-base-uncased-finetuned-cola </a:t>
            </a:r>
            <a:r>
              <a:rPr lang="en-US" dirty="0" err="1"/>
              <a:t>yoshitomo-matsubara</a:t>
            </a:r>
            <a:r>
              <a:rPr lang="en-US" dirty="0"/>
              <a:t>/</a:t>
            </a:r>
            <a:r>
              <a:rPr lang="en-US" dirty="0" err="1"/>
              <a:t>bert</a:t>
            </a:r>
            <a:r>
              <a:rPr lang="en-US" dirty="0"/>
              <a:t>-large-uncased-cola  </a:t>
            </a:r>
            <a:r>
              <a:rPr lang="en-US" dirty="0" err="1"/>
              <a:t>textattack</a:t>
            </a:r>
            <a:r>
              <a:rPr lang="en-US" dirty="0"/>
              <a:t>/</a:t>
            </a:r>
            <a:r>
              <a:rPr lang="en-US" dirty="0" err="1"/>
              <a:t>xlnet</a:t>
            </a:r>
            <a:r>
              <a:rPr lang="en-US" dirty="0"/>
              <a:t>-large-cased-</a:t>
            </a:r>
            <a:r>
              <a:rPr lang="en-US" dirty="0" err="1"/>
              <a:t>CoLA</a:t>
            </a:r>
            <a:r>
              <a:rPr lang="en-US" dirty="0"/>
              <a:t> Alireza1044/albert-base-v2-cola pmthangk09/</a:t>
            </a:r>
            <a:r>
              <a:rPr lang="en-US" dirty="0" err="1"/>
              <a:t>bert</a:t>
            </a:r>
            <a:r>
              <a:rPr lang="en-US" dirty="0"/>
              <a:t>-base-uncased-glue-cola </a:t>
            </a:r>
            <a:r>
              <a:rPr lang="en-US" dirty="0" err="1"/>
              <a:t>kamivao</a:t>
            </a:r>
            <a:r>
              <a:rPr lang="en-US" dirty="0"/>
              <a:t>/autonlp-cola_gram-208681 mrm8488/deberta-v3-small-finetuned-cola 123abhiALFLKFO/</a:t>
            </a:r>
            <a:r>
              <a:rPr lang="en-US" dirty="0" err="1"/>
              <a:t>distilbert</a:t>
            </a:r>
            <a:r>
              <a:rPr lang="en-US" dirty="0"/>
              <a:t>-base-uncased-finetuned-cola Ahren09/</a:t>
            </a:r>
            <a:r>
              <a:rPr lang="en-US" dirty="0" err="1"/>
              <a:t>distilbert</a:t>
            </a:r>
            <a:r>
              <a:rPr lang="en-US" dirty="0"/>
              <a:t>-base-uncased-finetuned-cola</a:t>
            </a:r>
          </a:p>
          <a:p>
            <a:pPr marL="0" indent="0">
              <a:buNone/>
            </a:pPr>
            <a:r>
              <a:rPr lang="en-US" dirty="0"/>
              <a:t>do</a:t>
            </a:r>
          </a:p>
          <a:p>
            <a:pPr marL="0" indent="0">
              <a:buNone/>
            </a:pPr>
            <a:r>
              <a:rPr lang="en-US" dirty="0" err="1"/>
              <a:t>gft_eval</a:t>
            </a:r>
            <a:r>
              <a:rPr lang="en-US" dirty="0"/>
              <a:t> --data </a:t>
            </a:r>
            <a:r>
              <a:rPr lang="en-US" dirty="0" err="1"/>
              <a:t>H:glue,cola</a:t>
            </a:r>
            <a:r>
              <a:rPr lang="en-US" dirty="0"/>
              <a:t>  --split </a:t>
            </a:r>
            <a:r>
              <a:rPr lang="en-US" dirty="0" err="1"/>
              <a:t>val</a:t>
            </a:r>
            <a:r>
              <a:rPr lang="en-US" dirty="0"/>
              <a:t>  \</a:t>
            </a:r>
          </a:p>
          <a:p>
            <a:pPr marL="0" indent="0">
              <a:buNone/>
            </a:pPr>
            <a:r>
              <a:rPr lang="en-US" dirty="0"/>
              <a:t>   --</a:t>
            </a:r>
            <a:r>
              <a:rPr lang="en-US" dirty="0" err="1"/>
              <a:t>eqn</a:t>
            </a:r>
            <a:r>
              <a:rPr lang="en-US" dirty="0"/>
              <a:t> 'classify: label ~ sentence’  --model H:$model \</a:t>
            </a:r>
          </a:p>
          <a:p>
            <a:pPr marL="0" indent="0">
              <a:buNone/>
            </a:pPr>
            <a:r>
              <a:rPr lang="en-US" dirty="0"/>
              <a:t>  --metric </a:t>
            </a:r>
            <a:r>
              <a:rPr lang="en-US" dirty="0" err="1"/>
              <a:t>H:glue,cola</a:t>
            </a:r>
            <a:r>
              <a:rPr lang="en-US" dirty="0"/>
              <a:t>  --</a:t>
            </a:r>
            <a:r>
              <a:rPr lang="en-US" dirty="0" err="1"/>
              <a:t>figure_of_merit</a:t>
            </a:r>
            <a:r>
              <a:rPr lang="en-US" dirty="0"/>
              <a:t> </a:t>
            </a:r>
            <a:r>
              <a:rPr lang="en-US" dirty="0" err="1"/>
              <a:t>matthews_correlation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8A383CD-478E-A849-B865-47BA155C7F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17523" y="1027906"/>
            <a:ext cx="5975001" cy="479990"/>
          </a:xfrm>
        </p:spPr>
        <p:txBody>
          <a:bodyPr>
            <a:normAutofit/>
          </a:bodyPr>
          <a:lstStyle/>
          <a:p>
            <a:r>
              <a:rPr lang="en-US" dirty="0"/>
              <a:t>Output (Sorted by score; 4 errors removed)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C0505D-07AD-2647-8EBD-5A8278E13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C43681-7C35-F241-A8A9-276021C42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1288D-0396-E14D-BD06-CFFEB376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71</a:t>
            </a:fld>
            <a:endParaRPr lang="en-US"/>
          </a:p>
        </p:txBody>
      </p:sp>
      <p:graphicFrame>
        <p:nvGraphicFramePr>
          <p:cNvPr id="22" name="Content Placeholder 21">
            <a:extLst>
              <a:ext uri="{FF2B5EF4-FFF2-40B4-BE49-F238E27FC236}">
                <a16:creationId xmlns:a16="http://schemas.microsoft.com/office/drawing/2014/main" id="{43F2A840-AB80-A643-A1E6-D1F73A5AE52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184453" y="1484682"/>
          <a:ext cx="5850757" cy="490347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151618">
                  <a:extLst>
                    <a:ext uri="{9D8B030D-6E8A-4147-A177-3AD203B41FA5}">
                      <a16:colId xmlns:a16="http://schemas.microsoft.com/office/drawing/2014/main" val="4256166798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746052904"/>
                    </a:ext>
                  </a:extLst>
                </a:gridCol>
                <a:gridCol w="909212">
                  <a:extLst>
                    <a:ext uri="{9D8B030D-6E8A-4147-A177-3AD203B41FA5}">
                      <a16:colId xmlns:a16="http://schemas.microsoft.com/office/drawing/2014/main" val="2978198150"/>
                    </a:ext>
                  </a:extLst>
                </a:gridCol>
              </a:tblGrid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Model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152346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howey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roberta</a:t>
                      </a:r>
                      <a:r>
                        <a:rPr lang="en-US" sz="1400" u="none" strike="noStrike" dirty="0">
                          <a:effectLst/>
                        </a:rPr>
                        <a:t>-large-cola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3.93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321440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textattack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roberta</a:t>
                      </a:r>
                      <a:r>
                        <a:rPr lang="en-US" sz="1400" u="none" strike="noStrike" dirty="0">
                          <a:effectLst/>
                        </a:rPr>
                        <a:t>-base-</a:t>
                      </a:r>
                      <a:r>
                        <a:rPr lang="en-US" sz="1400" u="none" strike="noStrike" dirty="0" err="1">
                          <a:effectLst/>
                        </a:rPr>
                        <a:t>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054533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yoshitomo-matsubara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-large-uncased-cola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5.12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5824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mrm8488/deberta-v3-small-finetuned-cola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69673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EhsanAghazadeh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-large-uncased-</a:t>
                      </a:r>
                      <a:r>
                        <a:rPr lang="en-US" sz="1400" u="none" strike="noStrike" dirty="0" err="1">
                          <a:effectLst/>
                        </a:rPr>
                        <a:t>CoLA_A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08497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yoshitomo-matsubara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-base-uncased-cola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61418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EhsanAghazadeh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-large-uncased-</a:t>
                      </a:r>
                      <a:r>
                        <a:rPr lang="en-US" sz="1400" u="none" strike="noStrike" dirty="0" err="1">
                          <a:effectLst/>
                        </a:rPr>
                        <a:t>CoLA_B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4440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gchhablani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-base-cased-finetuned-cola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04536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pmthangk09/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-base-uncased-glue-cola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086538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textattack</a:t>
                      </a:r>
                      <a:r>
                        <a:rPr lang="en-US" sz="1400" u="none" strike="noStrike" dirty="0">
                          <a:effectLst/>
                        </a:rPr>
                        <a:t>/albert-base-v2-CoLA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555435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textattack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distilbert</a:t>
                      </a:r>
                      <a:r>
                        <a:rPr lang="en-US" sz="1400" u="none" strike="noStrike" dirty="0">
                          <a:effectLst/>
                        </a:rPr>
                        <a:t>-base-uncased-</a:t>
                      </a:r>
                      <a:r>
                        <a:rPr lang="en-US" sz="1400" u="none" strike="noStrike" dirty="0" err="1">
                          <a:effectLst/>
                        </a:rPr>
                        <a:t>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104737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kamivao</a:t>
                      </a:r>
                      <a:r>
                        <a:rPr lang="en-US" sz="1400" u="none" strike="noStrike" dirty="0">
                          <a:effectLst/>
                        </a:rPr>
                        <a:t>/autonlp-cola_gram-208681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300748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Alireza1044/albert-base-v2-cola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1.71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2799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09panesara/</a:t>
                      </a:r>
                      <a:r>
                        <a:rPr lang="en-US" sz="1400" u="none" strike="noStrike" dirty="0" err="1">
                          <a:effectLst/>
                        </a:rPr>
                        <a:t>distilbert</a:t>
                      </a:r>
                      <a:r>
                        <a:rPr lang="en-US" sz="1400" u="none" strike="noStrike" dirty="0">
                          <a:effectLst/>
                        </a:rPr>
                        <a:t>-base-uncased-finetuned-cola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23361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textattack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</a:rPr>
                        <a:t>bert</a:t>
                      </a:r>
                      <a:r>
                        <a:rPr lang="en-US" sz="1400" u="none" strike="noStrike" dirty="0">
                          <a:effectLst/>
                        </a:rPr>
                        <a:t>-base-uncased-</a:t>
                      </a:r>
                      <a:r>
                        <a:rPr lang="en-US" sz="1400" u="none" strike="noStrike" dirty="0" err="1">
                          <a:effectLst/>
                        </a:rPr>
                        <a:t>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2.35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65663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123abhiALFLKFO/</a:t>
                      </a:r>
                      <a:r>
                        <a:rPr lang="en-US" sz="1400" u="none" strike="noStrike" dirty="0" err="1">
                          <a:effectLst/>
                        </a:rPr>
                        <a:t>distilbert</a:t>
                      </a:r>
                      <a:r>
                        <a:rPr lang="en-US" sz="1400" u="none" strike="noStrike" dirty="0">
                          <a:effectLst/>
                        </a:rPr>
                        <a:t>-base-uncased-finetuned-cola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14364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textattack/xlnet-base-cased-CoLA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2.23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594091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textattack/distilbert-base-cased-CoLA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485425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isakbos/Q8BERT_COLA_L_512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3812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textattack/xlnet-large-cased-CoLA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729182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cointegrated/roberta-large-cola-krishna2020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4221" marR="4221" marT="4221" marB="0" anchor="b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1" marR="4221" marT="4221" marB="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793399"/>
                  </a:ext>
                </a:extLst>
              </a:tr>
            </a:tbl>
          </a:graphicData>
        </a:graphic>
      </p:graphicFrame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456C1410-60BA-4D4E-BFD8-E3B083B6CEA6}"/>
              </a:ext>
            </a:extLst>
          </p:cNvPr>
          <p:cNvSpPr/>
          <p:nvPr/>
        </p:nvSpPr>
        <p:spPr>
          <a:xfrm>
            <a:off x="3269818" y="4946501"/>
            <a:ext cx="2451370" cy="1441651"/>
          </a:xfrm>
          <a:prstGeom prst="wedgeRoundRectCallout">
            <a:avLst>
              <a:gd name="adj1" fmla="val 62601"/>
              <a:gd name="adj2" fmla="val -993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Popular models containing “cola”</a:t>
            </a:r>
          </a:p>
          <a:p>
            <a:pPr algn="ctr"/>
            <a:r>
              <a:rPr lang="en-US" sz="2400" dirty="0"/>
              <a:t>(not SOTA)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781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F3CB-846D-AAF2-5B48-C264D16B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``Good’’ Stuff?   </a:t>
            </a:r>
            <a:br>
              <a:rPr lang="en-US" dirty="0"/>
            </a:br>
            <a:r>
              <a:rPr lang="en-US" dirty="0"/>
              <a:t>Accuracy? Downloads?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E7E3EF6-489B-3C0A-F395-34CA61045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9337" y="1704612"/>
            <a:ext cx="1813323" cy="4780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Best of Hubs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51DF3F-9985-D348-AD4E-6EDCB31BE1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30979"/>
          <a:stretch/>
        </p:blipFill>
        <p:spPr>
          <a:xfrm>
            <a:off x="1024870" y="2221845"/>
            <a:ext cx="4362432" cy="4112654"/>
          </a:xfr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B744E0-F9DC-A5DC-78B4-4F5CB9443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5891" y="1695346"/>
            <a:ext cx="980840" cy="4105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SOTA</a:t>
            </a: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E8B572FD-18A9-D39F-4F7A-E5F3A2404D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72723" b="956"/>
          <a:stretch/>
        </p:blipFill>
        <p:spPr>
          <a:xfrm>
            <a:off x="6410523" y="2221844"/>
            <a:ext cx="5146302" cy="1850163"/>
          </a:xfr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AA424-759D-FA19-B1A2-872292CC9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8312F-9C1B-5642-FF29-080DA725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7D9FA-38D5-553A-98E6-3841EDE1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72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B97B791-1F36-87FB-563D-FB9D1248E1C6}"/>
              </a:ext>
            </a:extLst>
          </p:cNvPr>
          <p:cNvSpPr/>
          <p:nvPr/>
        </p:nvSpPr>
        <p:spPr>
          <a:xfrm>
            <a:off x="5899244" y="5486400"/>
            <a:ext cx="3393402" cy="893174"/>
          </a:xfrm>
          <a:prstGeom prst="wedgeRoundRectCallout">
            <a:avLst>
              <a:gd name="adj1" fmla="val -60540"/>
              <a:gd name="adj2" fmla="val -1027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Best of Hubs are good</a:t>
            </a:r>
          </a:p>
          <a:p>
            <a:pPr algn="ctr"/>
            <a:r>
              <a:rPr lang="en-US" sz="2400" dirty="0"/>
              <a:t>(but probably not SOTA)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9BAAD73-E0CC-6E92-7AA8-B9E6338F22C8}"/>
              </a:ext>
            </a:extLst>
          </p:cNvPr>
          <p:cNvSpPr/>
          <p:nvPr/>
        </p:nvSpPr>
        <p:spPr>
          <a:xfrm>
            <a:off x="6191282" y="819365"/>
            <a:ext cx="3213916" cy="893174"/>
          </a:xfrm>
          <a:prstGeom prst="wedgeRoundRectCallout">
            <a:avLst>
              <a:gd name="adj1" fmla="val -162432"/>
              <a:gd name="adj2" fmla="val 1479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Hyper-Parameter Tuning </a:t>
            </a:r>
            <a:r>
              <a:rPr lang="en-US" sz="2400" dirty="0">
                <a:sym typeface="Wingdings" pitchFamily="2" charset="2"/>
              </a:rPr>
              <a:t> Small Gains</a:t>
            </a:r>
            <a:endParaRPr lang="en-US" sz="2400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A2047116-BBB8-050E-08A1-89FD3575C44C}"/>
              </a:ext>
            </a:extLst>
          </p:cNvPr>
          <p:cNvSpPr/>
          <p:nvPr/>
        </p:nvSpPr>
        <p:spPr>
          <a:xfrm>
            <a:off x="7346731" y="4390202"/>
            <a:ext cx="3393402" cy="893174"/>
          </a:xfrm>
          <a:prstGeom prst="wedgeRoundRectCallout">
            <a:avLst>
              <a:gd name="adj1" fmla="val -105141"/>
              <a:gd name="adj2" fmla="val -260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Should not compare accuracy across splits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5F5BBE3-2C2B-86E8-E633-8363E2B07E73}"/>
              </a:ext>
            </a:extLst>
          </p:cNvPr>
          <p:cNvSpPr/>
          <p:nvPr/>
        </p:nvSpPr>
        <p:spPr>
          <a:xfrm>
            <a:off x="7346731" y="4390202"/>
            <a:ext cx="3393402" cy="893174"/>
          </a:xfrm>
          <a:prstGeom prst="wedgeRoundRectCallout">
            <a:avLst>
              <a:gd name="adj1" fmla="val -21780"/>
              <a:gd name="adj2" fmla="val -785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Should not compare accuracy across splits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45BECB1-89F9-F764-9A8A-AC370635EE7F}"/>
              </a:ext>
            </a:extLst>
          </p:cNvPr>
          <p:cNvSpPr/>
          <p:nvPr/>
        </p:nvSpPr>
        <p:spPr>
          <a:xfrm>
            <a:off x="4748577" y="3798256"/>
            <a:ext cx="584672" cy="3548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1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ü"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Cheatsheet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4-5 Functions + 4 Arguments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Amazing how much can be done with so little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More Tasks: MT, ASR, Vision</a:t>
            </a:r>
          </a:p>
          <a:p>
            <a:r>
              <a:rPr lang="en-US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205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3478"/>
          <a:stretch/>
        </p:blipFill>
        <p:spPr>
          <a:xfrm>
            <a:off x="0" y="68636"/>
            <a:ext cx="7715312" cy="305277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(1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Token Classification</a:t>
            </a:r>
          </a:p>
          <a:p>
            <a:r>
              <a:rPr lang="en-US" dirty="0"/>
              <a:t>Fill Mask</a:t>
            </a:r>
          </a:p>
          <a:p>
            <a:r>
              <a:rPr lang="en-US" dirty="0"/>
              <a:t>Text Generation</a:t>
            </a:r>
          </a:p>
          <a:p>
            <a:r>
              <a:rPr lang="en-US" dirty="0"/>
              <a:t>Machine Translation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AC2A18-C4A2-3F4A-BA89-7FD946393ED6}"/>
              </a:ext>
            </a:extLst>
          </p:cNvPr>
          <p:cNvSpPr/>
          <p:nvPr/>
        </p:nvSpPr>
        <p:spPr>
          <a:xfrm>
            <a:off x="95381" y="2242058"/>
            <a:ext cx="5778801" cy="7883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438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40418"/>
          <a:stretch/>
        </p:blipFill>
        <p:spPr>
          <a:xfrm>
            <a:off x="0" y="68635"/>
            <a:ext cx="7715312" cy="390972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(2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Token Classification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Fill Mask</a:t>
            </a:r>
          </a:p>
          <a:p>
            <a:r>
              <a:rPr lang="en-US" dirty="0"/>
              <a:t>Text Generation</a:t>
            </a:r>
          </a:p>
          <a:p>
            <a:r>
              <a:rPr lang="en-US" dirty="0"/>
              <a:t>Machine Translation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260186-F730-8D4C-A803-481009E0B1CE}"/>
              </a:ext>
            </a:extLst>
          </p:cNvPr>
          <p:cNvSpPr/>
          <p:nvPr/>
        </p:nvSpPr>
        <p:spPr>
          <a:xfrm>
            <a:off x="81019" y="3161204"/>
            <a:ext cx="7353867" cy="8171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876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20866"/>
          <a:stretch/>
        </p:blipFill>
        <p:spPr>
          <a:xfrm>
            <a:off x="0" y="68636"/>
            <a:ext cx="7715312" cy="519275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(3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Token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Fill Mask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Text Generation</a:t>
            </a:r>
          </a:p>
          <a:p>
            <a:r>
              <a:rPr lang="en-US" dirty="0"/>
              <a:t>Machine Translation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DD2451-36FC-7049-946D-EC4F75D52D42}"/>
              </a:ext>
            </a:extLst>
          </p:cNvPr>
          <p:cNvSpPr/>
          <p:nvPr/>
        </p:nvSpPr>
        <p:spPr>
          <a:xfrm>
            <a:off x="57082" y="4048389"/>
            <a:ext cx="6109134" cy="12608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A307E31-5BAE-F34C-A6C6-C653F92D2827}"/>
              </a:ext>
            </a:extLst>
          </p:cNvPr>
          <p:cNvSpPr/>
          <p:nvPr/>
        </p:nvSpPr>
        <p:spPr>
          <a:xfrm>
            <a:off x="6560723" y="4492384"/>
            <a:ext cx="2947122" cy="572468"/>
          </a:xfrm>
          <a:prstGeom prst="wedgeRoundRectCallout">
            <a:avLst>
              <a:gd name="adj1" fmla="val -55328"/>
              <a:gd name="adj2" fmla="val 148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is 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85257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68635"/>
            <a:ext cx="7715312" cy="6561961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(4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Token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Fill Mask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Generation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Machine Translation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7A1D00-9BD6-7C49-A15D-10579034F4EE}"/>
              </a:ext>
            </a:extLst>
          </p:cNvPr>
          <p:cNvSpPr/>
          <p:nvPr/>
        </p:nvSpPr>
        <p:spPr>
          <a:xfrm>
            <a:off x="109744" y="5278037"/>
            <a:ext cx="7487916" cy="12089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861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68635"/>
            <a:ext cx="7715312" cy="6561961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481" y="116178"/>
            <a:ext cx="4498194" cy="1325563"/>
          </a:xfrm>
        </p:spPr>
        <p:txBody>
          <a:bodyPr>
            <a:noAutofit/>
          </a:bodyPr>
          <a:lstStyle/>
          <a:p>
            <a:r>
              <a:rPr lang="en-US" dirty="0"/>
              <a:t>More tasks (4 of 4)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A3E98-93A0-864A-A733-9C0E9B592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5312" y="1825625"/>
            <a:ext cx="363848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Token Classification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Fill Mask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Text Generation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Machine Translation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English </a:t>
            </a:r>
            <a:r>
              <a:rPr lang="en-US" b="1" dirty="0">
                <a:sym typeface="Wingdings" pitchFamily="2" charset="2"/>
              </a:rPr>
              <a:t> French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>
                <a:sym typeface="Wingdings" pitchFamily="2" charset="2"/>
              </a:rPr>
              <a:t>English  Chinese</a:t>
            </a:r>
            <a:endParaRPr lang="en-US" b="1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696BAF8-ADE8-DB44-A8E5-5B8D34BE14F3}"/>
              </a:ext>
            </a:extLst>
          </p:cNvPr>
          <p:cNvSpPr/>
          <p:nvPr/>
        </p:nvSpPr>
        <p:spPr>
          <a:xfrm>
            <a:off x="7995016" y="5141469"/>
            <a:ext cx="3212768" cy="459189"/>
          </a:xfrm>
          <a:prstGeom prst="wedgeRoundRectCallout">
            <a:avLst>
              <a:gd name="adj1" fmla="val -66010"/>
              <a:gd name="adj2" fmla="val 593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Model for: English </a:t>
            </a:r>
            <a:r>
              <a:rPr lang="en-US" dirty="0">
                <a:sym typeface="Wingdings" pitchFamily="2" charset="2"/>
              </a:rPr>
              <a:t> French</a:t>
            </a:r>
            <a:endParaRPr lang="en-US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8682C6C-3C7B-E74D-BC49-BF26A7FCA4A8}"/>
              </a:ext>
            </a:extLst>
          </p:cNvPr>
          <p:cNvSpPr/>
          <p:nvPr/>
        </p:nvSpPr>
        <p:spPr>
          <a:xfrm>
            <a:off x="7952109" y="5717774"/>
            <a:ext cx="3212768" cy="459189"/>
          </a:xfrm>
          <a:prstGeom prst="wedgeRoundRectCallout">
            <a:avLst>
              <a:gd name="adj1" fmla="val -62732"/>
              <a:gd name="adj2" fmla="val 447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Model for: English </a:t>
            </a:r>
            <a:r>
              <a:rPr lang="en-US" dirty="0">
                <a:sym typeface="Wingdings" pitchFamily="2" charset="2"/>
              </a:rPr>
              <a:t> Chinese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64A95-BD47-994E-99EF-92A6ED3DEF90}"/>
              </a:ext>
            </a:extLst>
          </p:cNvPr>
          <p:cNvSpPr/>
          <p:nvPr/>
        </p:nvSpPr>
        <p:spPr>
          <a:xfrm>
            <a:off x="109744" y="5278037"/>
            <a:ext cx="7487916" cy="12089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058E-C3AB-9349-9AB3-93120E18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17004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gft_predict</a:t>
            </a:r>
            <a:r>
              <a:rPr lang="en-US" sz="3600" dirty="0"/>
              <a:t> –task image-classification</a:t>
            </a:r>
          </a:p>
        </p:txBody>
      </p:sp>
      <p:pic>
        <p:nvPicPr>
          <p:cNvPr id="9" name="Content Placeholder 8" descr="A picture containing text, cat, sitting, white&#10;&#10;Description automatically generated">
            <a:extLst>
              <a:ext uri="{FF2B5EF4-FFF2-40B4-BE49-F238E27FC236}">
                <a16:creationId xmlns:a16="http://schemas.microsoft.com/office/drawing/2014/main" id="{31B6D706-6163-0241-B7DC-B4E1CA8B54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61657" y="1420"/>
            <a:ext cx="4030343" cy="3427580"/>
          </a:xfrm>
        </p:spPr>
      </p:pic>
      <p:pic>
        <p:nvPicPr>
          <p:cNvPr id="11" name="Content Placeholder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574316-B0AF-394D-B4BC-63BDAAB612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3695" y="3344288"/>
            <a:ext cx="15237336" cy="294301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D7A8A-21FB-9E44-B1FE-DC3856C4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A335E-C643-374E-8144-4D151BD86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CB30C-3475-8143-9863-072BE0323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79</a:t>
            </a:fld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992D1B1-6166-0A44-AEB9-FF6F5D5E2C3D}"/>
              </a:ext>
            </a:extLst>
          </p:cNvPr>
          <p:cNvSpPr/>
          <p:nvPr/>
        </p:nvSpPr>
        <p:spPr>
          <a:xfrm>
            <a:off x="9004955" y="3258024"/>
            <a:ext cx="3187045" cy="480046"/>
          </a:xfrm>
          <a:prstGeom prst="wedgeRoundRectCallout">
            <a:avLst>
              <a:gd name="adj1" fmla="val -47194"/>
              <a:gd name="adj2" fmla="val 1090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Model </a:t>
            </a:r>
            <a:r>
              <a:rPr lang="en-US" dirty="0">
                <a:sym typeface="Wingdings" pitchFamily="2" charset="2"/>
              </a:rPr>
              <a:t> 1000 Labels</a:t>
            </a:r>
            <a:endParaRPr lang="en-US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FB8EC177-03CB-284B-ABA4-19BE754E12B9}"/>
              </a:ext>
            </a:extLst>
          </p:cNvPr>
          <p:cNvSpPr/>
          <p:nvPr/>
        </p:nvSpPr>
        <p:spPr>
          <a:xfrm>
            <a:off x="8979232" y="5089812"/>
            <a:ext cx="3212768" cy="459189"/>
          </a:xfrm>
          <a:prstGeom prst="wedgeRoundRectCallout">
            <a:avLst>
              <a:gd name="adj1" fmla="val -38355"/>
              <a:gd name="adj2" fmla="val 76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Model with Cat/Dog </a:t>
            </a:r>
            <a:r>
              <a:rPr lang="en-US" dirty="0">
                <a:sym typeface="Wingdings" pitchFamily="2" charset="2"/>
              </a:rPr>
              <a:t>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26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1578-5854-3667-6A38-FE2A16C9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Hard: </a:t>
            </a:r>
            <a:br>
              <a:rPr lang="en-US" dirty="0"/>
            </a:br>
            <a:r>
              <a:rPr lang="en-US" dirty="0"/>
              <a:t>Pre-Training Large Language Models (LLMs)</a:t>
            </a:r>
          </a:p>
        </p:txBody>
      </p:sp>
      <p:pic>
        <p:nvPicPr>
          <p:cNvPr id="5" name="Google Shape;239;p19">
            <a:extLst>
              <a:ext uri="{FF2B5EF4-FFF2-40B4-BE49-F238E27FC236}">
                <a16:creationId xmlns:a16="http://schemas.microsoft.com/office/drawing/2014/main" id="{FE979315-1148-ACF0-C1FC-F31A34E3369B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85034" y="2495837"/>
            <a:ext cx="6031041" cy="260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60563C-6F76-986A-C513-5059FD77E0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FEE9A-D86D-50A9-1997-892E6475F2AF}"/>
              </a:ext>
            </a:extLst>
          </p:cNvPr>
          <p:cNvSpPr txBox="1"/>
          <p:nvPr/>
        </p:nvSpPr>
        <p:spPr>
          <a:xfrm rot="16200000">
            <a:off x="10016525" y="2892378"/>
            <a:ext cx="70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C95D6-91FF-6B47-872A-2E7FE00C55D1}"/>
              </a:ext>
            </a:extLst>
          </p:cNvPr>
          <p:cNvSpPr txBox="1"/>
          <p:nvPr/>
        </p:nvSpPr>
        <p:spPr>
          <a:xfrm rot="16200000">
            <a:off x="7005187" y="4541751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C5F36-BF92-B2A1-DBAF-3DF4EF10F804}"/>
              </a:ext>
            </a:extLst>
          </p:cNvPr>
          <p:cNvSpPr txBox="1"/>
          <p:nvPr/>
        </p:nvSpPr>
        <p:spPr>
          <a:xfrm>
            <a:off x="8636472" y="2712318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0AC94-B51C-F32C-D37B-BCF5D8C73669}"/>
              </a:ext>
            </a:extLst>
          </p:cNvPr>
          <p:cNvSpPr txBox="1"/>
          <p:nvPr/>
        </p:nvSpPr>
        <p:spPr>
          <a:xfrm>
            <a:off x="9001412" y="3931552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3F47E-3266-5652-00EE-8EC11E153A0D}"/>
              </a:ext>
            </a:extLst>
          </p:cNvPr>
          <p:cNvSpPr txBox="1"/>
          <p:nvPr/>
        </p:nvSpPr>
        <p:spPr>
          <a:xfrm>
            <a:off x="9012772" y="4331938"/>
            <a:ext cx="65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424CA-F597-6C1B-7FEC-CC5A9D01377E}"/>
              </a:ext>
            </a:extLst>
          </p:cNvPr>
          <p:cNvSpPr txBox="1"/>
          <p:nvPr/>
        </p:nvSpPr>
        <p:spPr>
          <a:xfrm>
            <a:off x="149358" y="5231846"/>
            <a:ext cx="6916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users should not invest in pretraining </a:t>
            </a:r>
          </a:p>
          <a:p>
            <a:r>
              <a:rPr lang="en-US" sz="2800" dirty="0"/>
              <a:t>because growth (&amp; costs) are out of control</a:t>
            </a:r>
          </a:p>
        </p:txBody>
      </p:sp>
    </p:spTree>
    <p:extLst>
      <p:ext uri="{BB962C8B-B14F-4D97-AF65-F5344CB8AC3E}">
        <p14:creationId xmlns:p14="http://schemas.microsoft.com/office/powerpoint/2010/main" val="18890581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75D5B2-10E1-4B45-8F52-BAE5B5FD5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94F242-873E-7942-96F3-589A00EC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E40B56-522D-6E44-A2E2-03F2A3C5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CE6A33-9028-A845-A21B-B1E306B28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87557"/>
            <a:ext cx="9001125" cy="2263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951368-3F66-B54B-87DB-5021D5590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53" y="2376161"/>
            <a:ext cx="4340047" cy="44024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0BD605-68A6-6348-9FA2-70015F6C8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938" y="61912"/>
            <a:ext cx="3167062" cy="6484476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413309DB-3970-C14E-8037-A98BA6521B9B}"/>
              </a:ext>
            </a:extLst>
          </p:cNvPr>
          <p:cNvSpPr/>
          <p:nvPr/>
        </p:nvSpPr>
        <p:spPr>
          <a:xfrm>
            <a:off x="6269370" y="760966"/>
            <a:ext cx="2922504" cy="459189"/>
          </a:xfrm>
          <a:prstGeom prst="wedgeRoundRectCallout">
            <a:avLst>
              <a:gd name="adj1" fmla="val -61242"/>
              <a:gd name="adj2" fmla="val 385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History behind  Cat/Dog Task</a:t>
            </a:r>
          </a:p>
        </p:txBody>
      </p:sp>
    </p:spTree>
    <p:extLst>
      <p:ext uri="{BB962C8B-B14F-4D97-AF65-F5344CB8AC3E}">
        <p14:creationId xmlns:p14="http://schemas.microsoft.com/office/powerpoint/2010/main" val="21379246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2723A-334B-334C-A09A-EE67EFEF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Inputs can also come from files (as well as URLs)</a:t>
            </a:r>
            <a:br>
              <a:rPr lang="en-US" sz="2800" dirty="0"/>
            </a:br>
            <a:r>
              <a:rPr lang="en-US" sz="2800" dirty="0"/>
              <a:t>There are a few images (and audio files) under $</a:t>
            </a:r>
            <a:r>
              <a:rPr lang="en-US" sz="2800" dirty="0" err="1"/>
              <a:t>gft</a:t>
            </a:r>
            <a:r>
              <a:rPr lang="en-US" sz="2800" dirty="0"/>
              <a:t>/doc/objects</a:t>
            </a:r>
          </a:p>
        </p:txBody>
      </p:sp>
      <p:pic>
        <p:nvPicPr>
          <p:cNvPr id="15" name="Content Placeholder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D09199-6697-B44B-A91A-32707AD856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95248" y="1842941"/>
            <a:ext cx="7666020" cy="302636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E8CE9-3A19-B945-9CE5-226C9920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825DA-F421-0941-92D5-69CB7447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D68BF-DBB9-A344-A475-3FD1E228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81</a:t>
            </a:fld>
            <a:endParaRPr lang="en-US"/>
          </a:p>
        </p:txBody>
      </p:sp>
      <p:pic>
        <p:nvPicPr>
          <p:cNvPr id="13" name="Content Placeholder 12" descr="A collage of a cat&#10;&#10;Description automatically generated with low confidence">
            <a:extLst>
              <a:ext uri="{FF2B5EF4-FFF2-40B4-BE49-F238E27FC236}">
                <a16:creationId xmlns:a16="http://schemas.microsoft.com/office/drawing/2014/main" id="{93D44669-2F90-D244-BBC4-28581ABC7C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842941"/>
            <a:ext cx="4358228" cy="3078991"/>
          </a:xfrm>
        </p:spPr>
      </p:pic>
    </p:spTree>
    <p:extLst>
      <p:ext uri="{BB962C8B-B14F-4D97-AF65-F5344CB8AC3E}">
        <p14:creationId xmlns:p14="http://schemas.microsoft.com/office/powerpoint/2010/main" val="14531995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6A29-8F9B-EF4A-A336-BC77E53B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Speech Recognition (ASR, </a:t>
            </a:r>
            <a:r>
              <a:rPr lang="en-US" dirty="0" err="1"/>
              <a:t>ctc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46D7F-BB00-284C-889F-DCDBBC8B8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from stdin</a:t>
            </a:r>
          </a:p>
        </p:txBody>
      </p:sp>
      <p:pic>
        <p:nvPicPr>
          <p:cNvPr id="13" name="Content Placeholder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A452B164-1C51-4149-BC71-64BCD3931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8920" y="2533093"/>
            <a:ext cx="5372630" cy="77502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2CD5D-EBC1-304B-8AE0-63CDC2A81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Input from dataset</a:t>
            </a:r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D60AB51D-B135-E848-92B3-94511D37F41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6000" y="2559982"/>
            <a:ext cx="3699490" cy="1218989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3CA24-FC02-8A4E-BE78-F2C04EB33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964BF-83E3-694D-963F-80119DCD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F1BF52-33E1-B249-B520-219A4526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82</a:t>
            </a:fld>
            <a:endParaRPr lang="en-US"/>
          </a:p>
        </p:txBody>
      </p:sp>
      <p:pic>
        <p:nvPicPr>
          <p:cNvPr id="15" name="Picture 14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19A55E-A39D-5440-8BED-9FDD7CF1F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19" y="3515086"/>
            <a:ext cx="5179181" cy="1197155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23A97D05-0B74-5C43-8DBE-042B8C2D7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191" y="4747865"/>
            <a:ext cx="8605180" cy="163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9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--task argument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HuggingFace</a:t>
            </a:r>
            <a:r>
              <a:rPr lang="en-US" dirty="0">
                <a:sym typeface="Wingdings" pitchFamily="2" charset="2"/>
              </a:rPr>
              <a:t> Pipelines</a:t>
            </a:r>
            <a:br>
              <a:rPr lang="en-US" sz="2400" dirty="0">
                <a:sym typeface="Wingdings" pitchFamily="2" charset="2"/>
              </a:rPr>
            </a:br>
            <a:r>
              <a:rPr lang="en-US" sz="2400" dirty="0">
                <a:sym typeface="Wingdings" pitchFamily="2" charset="2"/>
                <a:hlinkClick r:id="rId2"/>
              </a:rPr>
              <a:t>https://huggingface.co/docs/transformers/v4.16.2/en/main_classes/pipelines</a:t>
            </a:r>
            <a:r>
              <a:rPr lang="en-US" sz="2400" dirty="0">
                <a:sym typeface="Wingdings" pitchFamily="2" charset="2"/>
              </a:rPr>
              <a:t> 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9E816B-7AE1-164B-AFD0-0C6A3EF692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04826"/>
            <a:ext cx="5181600" cy="419293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83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43C9EE-4E5B-C14F-A5E2-06D4DC70D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70928" y="1825625"/>
            <a:ext cx="5116143" cy="43513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D70BE7-2418-EC43-BF2E-0D5FF3740988}"/>
              </a:ext>
            </a:extLst>
          </p:cNvPr>
          <p:cNvCxnSpPr/>
          <p:nvPr/>
        </p:nvCxnSpPr>
        <p:spPr>
          <a:xfrm>
            <a:off x="4338638" y="2200275"/>
            <a:ext cx="1890712" cy="22383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E1AE35-4673-DF4B-A823-95ED66530A0A}"/>
              </a:ext>
            </a:extLst>
          </p:cNvPr>
          <p:cNvCxnSpPr>
            <a:cxnSpLocks/>
          </p:cNvCxnSpPr>
          <p:nvPr/>
        </p:nvCxnSpPr>
        <p:spPr>
          <a:xfrm>
            <a:off x="4624388" y="3608388"/>
            <a:ext cx="1719262" cy="13398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19EC58-41FA-CE49-AC68-0F66D1CE4EC7}"/>
              </a:ext>
            </a:extLst>
          </p:cNvPr>
          <p:cNvCxnSpPr>
            <a:cxnSpLocks/>
          </p:cNvCxnSpPr>
          <p:nvPr/>
        </p:nvCxnSpPr>
        <p:spPr>
          <a:xfrm flipV="1">
            <a:off x="3848101" y="3319462"/>
            <a:ext cx="2352674" cy="744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8B6508-2206-DC4E-AEAE-258E584F056C}"/>
              </a:ext>
            </a:extLst>
          </p:cNvPr>
          <p:cNvCxnSpPr>
            <a:cxnSpLocks/>
          </p:cNvCxnSpPr>
          <p:nvPr/>
        </p:nvCxnSpPr>
        <p:spPr>
          <a:xfrm>
            <a:off x="3895725" y="4673643"/>
            <a:ext cx="2447925" cy="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F1BAF0-B42D-9845-AE8F-4A30D86A6052}"/>
              </a:ext>
            </a:extLst>
          </p:cNvPr>
          <p:cNvCxnSpPr>
            <a:cxnSpLocks/>
          </p:cNvCxnSpPr>
          <p:nvPr/>
        </p:nvCxnSpPr>
        <p:spPr>
          <a:xfrm flipV="1">
            <a:off x="5929313" y="5472287"/>
            <a:ext cx="457200" cy="696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6F0D6A-E0C8-C54A-B78C-389484A76ABE}"/>
              </a:ext>
            </a:extLst>
          </p:cNvPr>
          <p:cNvSpPr/>
          <p:nvPr/>
        </p:nvSpPr>
        <p:spPr>
          <a:xfrm>
            <a:off x="2800350" y="2835102"/>
            <a:ext cx="819150" cy="1843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156236C-4914-3546-8443-CE5A6702EC3D}"/>
              </a:ext>
            </a:extLst>
          </p:cNvPr>
          <p:cNvSpPr/>
          <p:nvPr/>
        </p:nvSpPr>
        <p:spPr>
          <a:xfrm>
            <a:off x="3814763" y="5764821"/>
            <a:ext cx="2076450" cy="1843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7E1F82F-132C-C14A-BDE9-1EB6FFCC4D11}"/>
              </a:ext>
            </a:extLst>
          </p:cNvPr>
          <p:cNvSpPr/>
          <p:nvPr/>
        </p:nvSpPr>
        <p:spPr>
          <a:xfrm>
            <a:off x="3814763" y="5499807"/>
            <a:ext cx="2076450" cy="1843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5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5D4E-79C3-8D08-C76D-A5C1C04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Part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3D0B-7DD6-6E52-4CF2-F5A28DE88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Strategy</a:t>
            </a:r>
          </a:p>
          <a:p>
            <a:pPr>
              <a:buFont typeface="Wingdings" pitchFamily="2" charset="2"/>
              <a:buChar char="ü"/>
            </a:pP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Cheatsheet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4-5 Functions + 4 Arguments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Amazing how much can be done with so little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Seven Simple Examples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7FC0B8-46E5-1B9C-D616-26B802C04F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Tasks: MT, ASR, Vision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Two Questions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find</a:t>
            </a:r>
            <a:r>
              <a:rPr lang="en-US" dirty="0"/>
              <a:t> the good stuff?</a:t>
            </a:r>
          </a:p>
          <a:p>
            <a:pPr lvl="1"/>
            <a:r>
              <a:rPr lang="en-US" dirty="0"/>
              <a:t>How do we </a:t>
            </a:r>
            <a:r>
              <a:rPr lang="en-US" i="1" u="sng" dirty="0"/>
              <a:t>use</a:t>
            </a:r>
            <a:r>
              <a:rPr lang="en-US" dirty="0"/>
              <a:t> the good stuff?</a:t>
            </a:r>
          </a:p>
          <a:p>
            <a:r>
              <a:rPr lang="en-US" dirty="0"/>
              <a:t>Why de-emphasize pre-training?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37EA-33F7-81BC-A919-460E9D619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E883C-100C-3C6D-8D9C-CD4F1A5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89A1-F7D1-CAA6-F970-632EDAC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27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A6096-B43D-C642-998D-CC87CE9F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E49FF-A4E1-C940-A7F9-709D0650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How do I find the </a:t>
            </a:r>
            <a:r>
              <a:rPr lang="en-US" b="1" i="1" dirty="0"/>
              <a:t>good</a:t>
            </a:r>
            <a:r>
              <a:rPr lang="en-US" b="1" dirty="0"/>
              <a:t> stuff?</a:t>
            </a:r>
          </a:p>
          <a:p>
            <a:r>
              <a:rPr lang="en-US" dirty="0"/>
              <a:t>And how do I use the </a:t>
            </a:r>
            <a:r>
              <a:rPr lang="en-US" i="1" dirty="0"/>
              <a:t>good</a:t>
            </a:r>
            <a:r>
              <a:rPr lang="en-US" dirty="0"/>
              <a:t> stuff?</a:t>
            </a:r>
          </a:p>
          <a:p>
            <a:endParaRPr lang="en-US" dirty="0"/>
          </a:p>
          <a:p>
            <a:r>
              <a:rPr lang="en-US" dirty="0"/>
              <a:t>Presupposition: </a:t>
            </a:r>
          </a:p>
          <a:p>
            <a:pPr lvl="1"/>
            <a:r>
              <a:rPr lang="en-US" dirty="0"/>
              <a:t>Hubs encourage sharing of </a:t>
            </a:r>
          </a:p>
          <a:p>
            <a:pPr lvl="2"/>
            <a:r>
              <a:rPr lang="en-US" dirty="0"/>
              <a:t>Datasets</a:t>
            </a:r>
          </a:p>
          <a:p>
            <a:pPr lvl="2"/>
            <a:r>
              <a:rPr lang="en-US" dirty="0"/>
              <a:t>Models</a:t>
            </a:r>
          </a:p>
          <a:p>
            <a:pPr lvl="2"/>
            <a:r>
              <a:rPr lang="en-US" dirty="0"/>
              <a:t>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B7941-2C40-F34C-AFDD-0DE05114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D3789-6514-8A44-AE6A-64DF1D85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D7B98-11D9-C946-BD4F-B2E61740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8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9FC5B-E15E-8342-807F-C470ED53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Embarrassment of Riches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8D80F-71D9-A249-8715-695E70F8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Hubs have 40k models &amp; 4k datasets (increasing 3x per year)</a:t>
            </a:r>
          </a:p>
          <a:p>
            <a:pPr lvl="1"/>
            <a:r>
              <a:rPr lang="en-US" dirty="0"/>
              <a:t>Q: How can I find the good stuff?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A: </a:t>
            </a:r>
            <a:r>
              <a:rPr lang="en-US" b="1" i="1" dirty="0" err="1"/>
              <a:t>gft_summary</a:t>
            </a:r>
            <a:endParaRPr lang="en-US" b="1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02BE5-F5EC-B746-A38B-93B4E424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1F8CE-ABD5-7A4E-A6EC-31ED7A77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8B63-1ACC-DA42-959D-4677C7AD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775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2D97F21-39B7-0B47-9933-9398E1A0BA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207" y="676823"/>
            <a:ext cx="8967371" cy="5605569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477055D-667C-B645-A040-4394A2A5A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00377" y="4685774"/>
            <a:ext cx="2928961" cy="2082054"/>
          </a:xfr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Score dataset by: </a:t>
            </a:r>
          </a:p>
          <a:p>
            <a:pPr lvl="1"/>
            <a:r>
              <a:rPr lang="en-US" dirty="0"/>
              <a:t># of downloads</a:t>
            </a:r>
          </a:p>
          <a:p>
            <a:pPr lvl="1"/>
            <a:r>
              <a:rPr lang="en-US" dirty="0"/>
              <a:t># of likes</a:t>
            </a:r>
          </a:p>
          <a:p>
            <a:pPr lvl="1"/>
            <a:r>
              <a:rPr lang="en-US" dirty="0"/>
              <a:t># of models</a:t>
            </a:r>
          </a:p>
          <a:p>
            <a:pPr lvl="1"/>
            <a:r>
              <a:rPr lang="en-US" dirty="0"/>
              <a:t># of citations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935108-AD1C-3446-BA8F-ECFB1C007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B59B67-E0BB-1E44-9331-24B88AFD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16DCFB-71E7-9944-8B57-0AE73CB3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87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C5E1DE3-E98A-2649-BFBF-045F2DEF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5" y="32203"/>
            <a:ext cx="9961833" cy="663048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 of Success: How do we find good stuff?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0A9A8EC-A339-7040-A4EB-8149AEB6140C}"/>
              </a:ext>
            </a:extLst>
          </p:cNvPr>
          <p:cNvSpPr/>
          <p:nvPr/>
        </p:nvSpPr>
        <p:spPr>
          <a:xfrm>
            <a:off x="6192213" y="4915207"/>
            <a:ext cx="2709489" cy="13671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8D55871-0BE7-484E-853D-C576F5557315}"/>
              </a:ext>
            </a:extLst>
          </p:cNvPr>
          <p:cNvSpPr/>
          <p:nvPr/>
        </p:nvSpPr>
        <p:spPr>
          <a:xfrm>
            <a:off x="9822654" y="3099922"/>
            <a:ext cx="1473704" cy="1251684"/>
          </a:xfrm>
          <a:prstGeom prst="wedgeRoundRectCallout">
            <a:avLst>
              <a:gd name="adj1" fmla="val -17277"/>
              <a:gd name="adj2" fmla="val 69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kind of search engine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7FA7BA1-A650-9E4B-9243-A7DF04C4F5F9}"/>
              </a:ext>
            </a:extLst>
          </p:cNvPr>
          <p:cNvSpPr/>
          <p:nvPr/>
        </p:nvSpPr>
        <p:spPr>
          <a:xfrm>
            <a:off x="8183090" y="1438828"/>
            <a:ext cx="3213916" cy="1251684"/>
          </a:xfrm>
          <a:prstGeom prst="wedgeRoundRectCallout">
            <a:avLst>
              <a:gd name="adj1" fmla="val 18507"/>
              <a:gd name="adj2" fmla="val 773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Algo Search: Left Rail </a:t>
            </a:r>
          </a:p>
          <a:p>
            <a:pPr algn="ctr"/>
            <a:r>
              <a:rPr lang="en-US" sz="2400" dirty="0"/>
              <a:t>vs </a:t>
            </a:r>
          </a:p>
          <a:p>
            <a:pPr algn="ctr"/>
            <a:r>
              <a:rPr lang="en-US" sz="2400" dirty="0"/>
              <a:t>Ad Search: Right Rail</a:t>
            </a:r>
          </a:p>
        </p:txBody>
      </p:sp>
    </p:spTree>
    <p:extLst>
      <p:ext uri="{BB962C8B-B14F-4D97-AF65-F5344CB8AC3E}">
        <p14:creationId xmlns:p14="http://schemas.microsoft.com/office/powerpoint/2010/main" val="33231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15" grpId="0" animBg="1"/>
      <p:bldP spid="11" grpId="0" animBg="1"/>
      <p:bldP spid="1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EA09-92BE-244B-94B8-351071951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45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I find the good stuff?  Popular Datasets?</a:t>
            </a:r>
            <a:br>
              <a:rPr lang="en-US" dirty="0"/>
            </a:br>
            <a:r>
              <a:rPr lang="en-US" sz="4000" dirty="0" err="1"/>
              <a:t>gft_summary</a:t>
            </a:r>
            <a:r>
              <a:rPr lang="en-US" sz="4000" dirty="0"/>
              <a:t> –data </a:t>
            </a:r>
            <a:r>
              <a:rPr lang="en-US" sz="4000" dirty="0" err="1"/>
              <a:t>H:__contains__wiki</a:t>
            </a:r>
            <a:r>
              <a:rPr lang="en-US" sz="4000" dirty="0"/>
              <a:t> --</a:t>
            </a:r>
            <a:r>
              <a:rPr lang="en-US" sz="4000" dirty="0" err="1"/>
              <a:t>topn</a:t>
            </a:r>
            <a:r>
              <a:rPr lang="en-US" sz="4000" dirty="0"/>
              <a:t> 20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88AE9-EBF4-7648-B2DC-5FA0FB2B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6197D-0C65-D24C-A82C-09B60264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B58A4-CB04-1744-87E9-F6EED1D1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88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A7D1238-EDD0-4A4B-BA03-E10237AA62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9877" y="1326780"/>
          <a:ext cx="10972800" cy="5531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8676">
                  <a:extLst>
                    <a:ext uri="{9D8B030D-6E8A-4147-A177-3AD203B41FA5}">
                      <a16:colId xmlns:a16="http://schemas.microsoft.com/office/drawing/2014/main" val="1031231742"/>
                    </a:ext>
                  </a:extLst>
                </a:gridCol>
                <a:gridCol w="1315039">
                  <a:extLst>
                    <a:ext uri="{9D8B030D-6E8A-4147-A177-3AD203B41FA5}">
                      <a16:colId xmlns:a16="http://schemas.microsoft.com/office/drawing/2014/main" val="2779876202"/>
                    </a:ext>
                  </a:extLst>
                </a:gridCol>
                <a:gridCol w="1074656">
                  <a:extLst>
                    <a:ext uri="{9D8B030D-6E8A-4147-A177-3AD203B41FA5}">
                      <a16:colId xmlns:a16="http://schemas.microsoft.com/office/drawing/2014/main" val="411662049"/>
                    </a:ext>
                  </a:extLst>
                </a:gridCol>
                <a:gridCol w="6094429">
                  <a:extLst>
                    <a:ext uri="{9D8B030D-6E8A-4147-A177-3AD203B41FA5}">
                      <a16:colId xmlns:a16="http://schemas.microsoft.com/office/drawing/2014/main" val="1221723554"/>
                    </a:ext>
                  </a:extLst>
                </a:gridCol>
              </a:tblGrid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Dataset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>
                          <a:effectLst/>
                        </a:rPr>
                        <a:t>Downloads</a:t>
                      </a:r>
                      <a:endParaRPr lang="en-US" sz="18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Likes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sng" strike="noStrike" dirty="0">
                          <a:effectLst/>
                        </a:rPr>
                        <a:t>PWC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36199168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wikitext</a:t>
                      </a:r>
                      <a:endParaRPr lang="en-US" sz="1400" b="0" i="0" u="none" strike="noStrike" dirty="0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119,031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https://paperswithcode.com/dataset/wikitext-2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709637783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wikiann</a:t>
                      </a:r>
                      <a:endParaRPr lang="en-US" sz="1400" b="0" i="0" u="none" strike="noStrike" dirty="0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20,021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https://paperswithcode.com/dataset/wikiann-1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201216561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wiki_snippets</a:t>
                      </a:r>
                      <a:endParaRPr lang="en-US" sz="1400" b="0" i="0" u="none" strike="noStrike" dirty="0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16,550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057330544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wikipedia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14,729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982270814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wiki_bio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10,135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https://paperswithcode.com/dataset/wikibio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556660328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wiki_qa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9,670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https://paperswithcode.com/dataset/wikiqa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897363887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wiki_hop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8,961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https://paperswithcode.com/dataset/wikihop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2060574684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wiki_dpr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5,310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4142232492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wiki_split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5,260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https://paperswithcode.com/dataset/wikisplit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057746008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wiki40b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2,618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/dataset/wiki-40b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4260675870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wikisql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2,135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wikisql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924359237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wikihow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1,601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wikihow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416562340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wiki_lingua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1,508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wikilingua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669236361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kilt_wikipedia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1,421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209738887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Tevatron/wikipedia-nq-corpus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1,368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1440106766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wiki_auto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147269146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wiki_asp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1,192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wikiasp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210830295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wikicorpus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1,098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323366469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wiki_atomic_edits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1,058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wikiatomicedits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94876003"/>
                  </a:ext>
                </a:extLst>
              </a:tr>
              <a:tr h="26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iapp_wiki_qa_squad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1,033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00" marR="1500" marT="1500" marB="0" anchor="b"/>
                </a:tc>
                <a:extLst>
                  <a:ext uri="{0D108BD9-81ED-4DB2-BD59-A6C34878D82A}">
                    <a16:rowId xmlns:a16="http://schemas.microsoft.com/office/drawing/2014/main" val="3162684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792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EA09-92BE-244B-94B8-35107195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I find the good stuff?  Popular Datasets?</a:t>
            </a:r>
            <a:br>
              <a:rPr lang="en-US" dirty="0"/>
            </a:br>
            <a:r>
              <a:rPr lang="en-US" dirty="0" err="1"/>
              <a:t>gft_summary</a:t>
            </a:r>
            <a:r>
              <a:rPr lang="en-US" dirty="0"/>
              <a:t> –data </a:t>
            </a:r>
            <a:r>
              <a:rPr lang="en-US" dirty="0" err="1"/>
              <a:t>H:__contains</a:t>
            </a:r>
            <a:r>
              <a:rPr lang="en-US" dirty="0"/>
              <a:t>__ --</a:t>
            </a:r>
            <a:r>
              <a:rPr lang="en-US" dirty="0" err="1"/>
              <a:t>topn</a:t>
            </a:r>
            <a:r>
              <a:rPr lang="en-US" dirty="0"/>
              <a:t> 20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46ECD35-6906-1643-8726-627478B020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90688"/>
          <a:ext cx="9702800" cy="47110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6439">
                  <a:extLst>
                    <a:ext uri="{9D8B030D-6E8A-4147-A177-3AD203B41FA5}">
                      <a16:colId xmlns:a16="http://schemas.microsoft.com/office/drawing/2014/main" val="1388434972"/>
                    </a:ext>
                  </a:extLst>
                </a:gridCol>
                <a:gridCol w="1390454">
                  <a:extLst>
                    <a:ext uri="{9D8B030D-6E8A-4147-A177-3AD203B41FA5}">
                      <a16:colId xmlns:a16="http://schemas.microsoft.com/office/drawing/2014/main" val="1223024154"/>
                    </a:ext>
                  </a:extLst>
                </a:gridCol>
                <a:gridCol w="787138">
                  <a:extLst>
                    <a:ext uri="{9D8B030D-6E8A-4147-A177-3AD203B41FA5}">
                      <a16:colId xmlns:a16="http://schemas.microsoft.com/office/drawing/2014/main" val="3505652636"/>
                    </a:ext>
                  </a:extLst>
                </a:gridCol>
                <a:gridCol w="5168769">
                  <a:extLst>
                    <a:ext uri="{9D8B030D-6E8A-4147-A177-3AD203B41FA5}">
                      <a16:colId xmlns:a16="http://schemas.microsoft.com/office/drawing/2014/main" val="1231870543"/>
                    </a:ext>
                  </a:extLst>
                </a:gridCol>
              </a:tblGrid>
              <a:tr h="15281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sng" strike="noStrike">
                          <a:effectLst/>
                        </a:rPr>
                        <a:t>Dataset</a:t>
                      </a:r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Downloads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sng" strike="noStrike" dirty="0">
                          <a:effectLst/>
                        </a:rPr>
                        <a:t>Likes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sng" strike="noStrike" dirty="0">
                          <a:effectLst/>
                        </a:rPr>
                        <a:t>PWC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366548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glue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926,082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https://paperswithcode.com/dataset/glue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39869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super_glue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306,473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https://paperswithcode.com/dataset/superglue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496427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wikitext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119,031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https://paperswithcode.com/dataset/wikitext-2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258239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imdb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105,321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https://paperswithcode.com/dataset/imdb-movie-reviews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725661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squad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99,954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https://paperswithcode.com/dataset/squad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200315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squad_es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72,163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https://paperswithcode.com/dataset/squad-es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381372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paws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65,433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https://paperswithcode.com/dataset/paws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256137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librispeech_asr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65,325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https://paperswithcode.com/dataset/librispeech-1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79543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wmt16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48,479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https://paperswithcode.com/dataset/wmt-2016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513391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xnli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41,987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xnli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860422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snli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34,045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https://paperswithcode.com/dataset/snli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683708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ag_news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30,456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https://paperswithcode.com/dataset/ag-news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74308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anli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30,245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https://paperswithcode.com/dataset/anli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15991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amazon_polarity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28,584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34003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squad_v2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https://paperswithcode.com/dataset/squad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628694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conll2003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26,012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https://paperswithcode.com/dataset/conll-2003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266515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red_caps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25,940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https://paperswithcode.com/dataset/redcaps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827193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common_voice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25,033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https://paperswithcode.com/dataset/common-voice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28071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stsb_multi_mt</a:t>
                      </a:r>
                      <a:endParaRPr lang="en-US" sz="1400" b="0" i="0" u="none" strike="noStrike">
                        <a:solidFill>
                          <a:srgbClr val="090909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23,866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708263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trec</a:t>
                      </a:r>
                      <a:endParaRPr lang="en-US" sz="1400" b="0" i="0" u="none" strike="noStrike">
                        <a:solidFill>
                          <a:srgbClr val="890E5F"/>
                        </a:solidFill>
                        <a:effectLst/>
                        <a:latin typeface="Menlo" panose="020B06090308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23,313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https://</a:t>
                      </a:r>
                      <a:r>
                        <a:rPr lang="en-US" sz="1400" u="none" strike="noStrike" dirty="0" err="1">
                          <a:effectLst/>
                        </a:rPr>
                        <a:t>paperswithcode.com</a:t>
                      </a:r>
                      <a:r>
                        <a:rPr lang="en-US" sz="1400" u="none" strike="noStrike" dirty="0">
                          <a:effectLst/>
                        </a:rPr>
                        <a:t>/dataset/</a:t>
                      </a:r>
                      <a:r>
                        <a:rPr lang="en-US" sz="1400" u="none" strike="noStrike" dirty="0" err="1">
                          <a:effectLst/>
                        </a:rPr>
                        <a:t>trecqa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140967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88AE9-EBF4-7648-B2DC-5FA0FB2B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6197D-0C65-D24C-A82C-09B60264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B58A4-CB04-1744-87E9-F6EED1D1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79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08" y="325151"/>
            <a:ext cx="5862403" cy="1325563"/>
          </a:xfrm>
        </p:spPr>
        <p:txBody>
          <a:bodyPr/>
          <a:lstStyle/>
          <a:p>
            <a:r>
              <a:rPr lang="en-US" dirty="0"/>
              <a:t>Not So Hard: Fine-Tuning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036" y="1461781"/>
                <a:ext cx="5731764" cy="456926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Example: Guide Book App</a:t>
                </a:r>
              </a:p>
              <a:p>
                <a:pPr lvl="1"/>
                <a:r>
                  <a:rPr lang="en-US" dirty="0"/>
                  <a:t>Query-by-camera</a:t>
                </a:r>
              </a:p>
              <a:p>
                <a:pPr lvl="1"/>
                <a:r>
                  <a:rPr lang="en-US" dirty="0"/>
                  <a:t>Input: Picture</a:t>
                </a:r>
              </a:p>
              <a:p>
                <a:pPr lvl="1"/>
                <a:r>
                  <a:rPr lang="en-US" dirty="0"/>
                  <a:t>Output: Wiki page on flower</a:t>
                </a:r>
              </a:p>
              <a:p>
                <a:r>
                  <a:rPr lang="en-US" i="1" dirty="0"/>
                  <a:t>fine-tuning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ResNet-50</a:t>
                </a:r>
              </a:p>
              <a:p>
                <a:pPr lvl="1"/>
                <a:r>
                  <a:rPr lang="en-US" dirty="0"/>
                  <a:t>Trained on ImageNet (1k class labels)</a:t>
                </a:r>
              </a:p>
              <a:p>
                <a:pPr lvl="1"/>
                <a:r>
                  <a:rPr lang="en-US" dirty="0"/>
                  <a:t>Maps images to ImageNet Labels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Flowers</a:t>
                </a:r>
              </a:p>
              <a:p>
                <a:pPr lvl="1"/>
                <a:r>
                  <a:rPr lang="en-US" dirty="0"/>
                  <a:t>Maps images to Flower Labels (5 class labels)</a:t>
                </a:r>
              </a:p>
              <a:p>
                <a:pPr lvl="1"/>
                <a:r>
                  <a:rPr lang="en-US" dirty="0"/>
                  <a:t>Flower Labels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ImageNet Labels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images to Flower Labels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036" y="1461781"/>
                <a:ext cx="5731764" cy="4569262"/>
              </a:xfrm>
              <a:blipFill>
                <a:blip r:embed="rId2"/>
                <a:stretch>
                  <a:fillRect l="-1325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1D7C35-CE48-AD43-89B0-0250A33A16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140" y="1461781"/>
            <a:ext cx="5592478" cy="377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839128" y="624710"/>
            <a:ext cx="1632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/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93372"/>
                  <a:gd name="adj2" fmla="val 9074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93372"/>
                  <a:gd name="adj2" fmla="val 9074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oogle Shape;260;p22" descr="A picture containing text, grass, outdoor, sign&#10;&#10;Description automatically generated">
            <a:extLst>
              <a:ext uri="{FF2B5EF4-FFF2-40B4-BE49-F238E27FC236}">
                <a16:creationId xmlns:a16="http://schemas.microsoft.com/office/drawing/2014/main" id="{5AEDEDA5-FA83-4AC1-3B28-41FD41DA53D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69565" y="1271041"/>
            <a:ext cx="1050235" cy="1746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003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F013-5D38-F341-9568-0326996B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gft_summary</a:t>
            </a:r>
            <a:r>
              <a:rPr lang="en-US" dirty="0"/>
              <a:t>: How do I find the good stuff?</a:t>
            </a:r>
            <a:br>
              <a:rPr lang="en-US" dirty="0"/>
            </a:br>
            <a:r>
              <a:rPr lang="en-US" sz="3600" dirty="0"/>
              <a:t>Find models associated with a task (ASR)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1AF89D-31E3-D444-AFD7-7732D4149D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1292" y="2545053"/>
            <a:ext cx="9826770" cy="398722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9F799-226D-4B42-8D8C-C8365F6C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CAE6-7F6E-6845-A11E-756FC7F7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9F3E-75F5-894B-908C-B8C28BF9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90</a:t>
            </a:fld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0E1B053-BC51-E041-9877-22EDE8FC06E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BF28AAB-0749-024E-91DB-3759894D7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17D896-8198-5141-A647-8BDC0BA07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</a:t>
            </a:r>
            <a:r>
              <a:rPr lang="en-US" dirty="0">
                <a:sym typeface="Wingdings" pitchFamily="2" charset="2"/>
              </a:rPr>
              <a:t> list of models (by downloads)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7083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F013-5D38-F341-9568-0326996B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gft_summary</a:t>
            </a:r>
            <a:r>
              <a:rPr lang="en-US" dirty="0"/>
              <a:t>: How do I find the good stuff?</a:t>
            </a:r>
            <a:br>
              <a:rPr lang="en-US" dirty="0"/>
            </a:br>
            <a:r>
              <a:rPr lang="en-US" sz="3600" dirty="0"/>
              <a:t>Find models associated with a task (ASR)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17D896-8198-5141-A647-8BDC0BA07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</a:t>
            </a:r>
            <a:r>
              <a:rPr lang="en-US" dirty="0">
                <a:sym typeface="Wingdings" pitchFamily="2" charset="2"/>
              </a:rPr>
              <a:t> list of models (by downloads)</a:t>
            </a:r>
            <a:endParaRPr lang="en-US" dirty="0"/>
          </a:p>
        </p:txBody>
      </p:sp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1AF89D-31E3-D444-AFD7-7732D4149D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181" y="2505075"/>
            <a:ext cx="7090411" cy="2876940"/>
          </a:xfr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54368B-7BDB-2C4A-9EF4-7EA6F18A2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358618" cy="823912"/>
          </a:xfrm>
        </p:spPr>
        <p:txBody>
          <a:bodyPr/>
          <a:lstStyle/>
          <a:p>
            <a:r>
              <a:rPr lang="en-US" dirty="0"/>
              <a:t>dataset </a:t>
            </a:r>
            <a:r>
              <a:rPr lang="en-US" dirty="0">
                <a:sym typeface="Wingdings" pitchFamily="2" charset="2"/>
              </a:rPr>
              <a:t> list of models (by downloads)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9F799-226D-4B42-8D8C-C8365F6C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CAE6-7F6E-6845-A11E-756FC7F7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9F3E-75F5-894B-908C-B8C28BF9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91</a:t>
            </a:fld>
            <a:endParaRPr lang="en-US"/>
          </a:p>
        </p:txBody>
      </p:sp>
      <p:pic>
        <p:nvPicPr>
          <p:cNvPr id="16" name="Content Placeholder 15" descr="Text&#10;&#10;Description automatically generated">
            <a:extLst>
              <a:ext uri="{FF2B5EF4-FFF2-40B4-BE49-F238E27FC236}">
                <a16:creationId xmlns:a16="http://schemas.microsoft.com/office/drawing/2014/main" id="{709410E4-A219-FC4D-836C-A841FB634CD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064427" y="3950140"/>
            <a:ext cx="7010636" cy="2771335"/>
          </a:xfrm>
          <a:solidFill>
            <a:srgbClr val="FFFF00"/>
          </a:solidFill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A188A0-5A58-A14F-933F-2C7A7D0A9C4C}"/>
              </a:ext>
            </a:extLst>
          </p:cNvPr>
          <p:cNvSpPr/>
          <p:nvPr/>
        </p:nvSpPr>
        <p:spPr>
          <a:xfrm>
            <a:off x="3015063" y="3209272"/>
            <a:ext cx="937960" cy="239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9D9FA13-FF74-C245-A434-C4A2CDC8660E}"/>
              </a:ext>
            </a:extLst>
          </p:cNvPr>
          <p:cNvSpPr/>
          <p:nvPr/>
        </p:nvSpPr>
        <p:spPr>
          <a:xfrm>
            <a:off x="7385539" y="5176837"/>
            <a:ext cx="3493476" cy="239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375A90B-D97E-1F40-9A43-AF4F251FCBC0}"/>
              </a:ext>
            </a:extLst>
          </p:cNvPr>
          <p:cNvSpPr/>
          <p:nvPr/>
        </p:nvSpPr>
        <p:spPr>
          <a:xfrm>
            <a:off x="3338732" y="3410929"/>
            <a:ext cx="3366869" cy="239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1958585-D19B-2547-B36A-97479817C311}"/>
              </a:ext>
            </a:extLst>
          </p:cNvPr>
          <p:cNvSpPr/>
          <p:nvPr/>
        </p:nvSpPr>
        <p:spPr>
          <a:xfrm>
            <a:off x="7190592" y="4979457"/>
            <a:ext cx="771722" cy="239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1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  <p:bldP spid="1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F013-5D38-F341-9568-0326996B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gft_summary</a:t>
            </a:r>
            <a:r>
              <a:rPr lang="en-US" dirty="0"/>
              <a:t>: How do I find the good stuff?</a:t>
            </a:r>
            <a:br>
              <a:rPr lang="en-US" dirty="0"/>
            </a:br>
            <a:r>
              <a:rPr lang="en-US" sz="4000" dirty="0"/>
              <a:t>Find popular models associated with a dataset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9F799-226D-4B42-8D8C-C8365F6C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CAE6-7F6E-6845-A11E-756FC7F7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9F3E-75F5-894B-908C-B8C28BF9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92</a:t>
            </a:fld>
            <a:endParaRPr lang="en-US"/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28ADB8F9-074F-BA40-93D6-32E47F95A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6584"/>
            <a:ext cx="10515600" cy="3969420"/>
          </a:xfrm>
        </p:spPr>
      </p:pic>
    </p:spTree>
    <p:extLst>
      <p:ext uri="{BB962C8B-B14F-4D97-AF65-F5344CB8AC3E}">
        <p14:creationId xmlns:p14="http://schemas.microsoft.com/office/powerpoint/2010/main" val="15495019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F013-5D38-F341-9568-0326996B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gft_summary</a:t>
            </a:r>
            <a:r>
              <a:rPr lang="en-US" dirty="0"/>
              <a:t>: How do I find the good stuff?</a:t>
            </a:r>
            <a:br>
              <a:rPr lang="en-US" dirty="0"/>
            </a:br>
            <a:r>
              <a:rPr lang="en-US" sz="4000" dirty="0"/>
              <a:t>Find popular models associated with a task (MT)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9F799-226D-4B42-8D8C-C8365F6C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CAE6-7F6E-6845-A11E-756FC7F7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9F3E-75F5-894B-908C-B8C28BF9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93</a:t>
            </a:fld>
            <a:endParaRPr lang="en-US"/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6DA94436-ACD9-C247-B6B2-C435DB16B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3291"/>
            <a:ext cx="10515600" cy="3796005"/>
          </a:xfrm>
        </p:spPr>
      </p:pic>
    </p:spTree>
    <p:extLst>
      <p:ext uri="{BB962C8B-B14F-4D97-AF65-F5344CB8AC3E}">
        <p14:creationId xmlns:p14="http://schemas.microsoft.com/office/powerpoint/2010/main" val="28421045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9FC5B-E15E-8342-807F-C470ED53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Embarrassment of Riches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8D80F-71D9-A249-8715-695E70F8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Hubs have 30k models &amp; 3k datasets (increasing 3x per year)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Q: How can I find the good stuff?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A: </a:t>
            </a:r>
            <a:r>
              <a:rPr lang="en-US" i="1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__contains__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Find popular models/datasets that contain substring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__infer__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Find popular models that are associated with task/dataset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Examples: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--data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H:__contains__emotion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topn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--model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H:__contains__emotion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topn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--task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H:classify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--model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H:__infer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__ --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topn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5 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gft_summary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--data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H:emotion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--model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H:__infer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__ --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topn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02BE5-F5EC-B746-A38B-93B4E424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1F8CE-ABD5-7A4E-A6EC-31ED7A77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8B63-1ACC-DA42-959D-4677C7AD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84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28549-68D4-784C-A22C-DA3FB07F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counts as ``good’’ stuff?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CB5C-8E90-B147-A62A-03F49365A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Academic Metrics:</a:t>
            </a:r>
          </a:p>
          <a:p>
            <a:pPr lvl="1"/>
            <a:r>
              <a:rPr lang="en-US" dirty="0"/>
              <a:t>Peer Review (Citations)</a:t>
            </a:r>
          </a:p>
          <a:p>
            <a:r>
              <a:rPr lang="en-US" dirty="0"/>
              <a:t>Social Media Metrics:</a:t>
            </a:r>
          </a:p>
          <a:p>
            <a:pPr lvl="1"/>
            <a:r>
              <a:rPr lang="en-US" dirty="0"/>
              <a:t>Popular (Downloads)</a:t>
            </a:r>
          </a:p>
          <a:p>
            <a:pPr lvl="1"/>
            <a:r>
              <a:rPr lang="en-US" dirty="0"/>
              <a:t>Tweets / Blogs</a:t>
            </a:r>
          </a:p>
          <a:p>
            <a:r>
              <a:rPr lang="en-US" dirty="0"/>
              <a:t>SOTA: State of the art</a:t>
            </a:r>
          </a:p>
          <a:p>
            <a:pPr lvl="1"/>
            <a:r>
              <a:rPr lang="en-US" dirty="0"/>
              <a:t>Papers with Code</a:t>
            </a:r>
          </a:p>
          <a:p>
            <a:pPr lvl="1"/>
            <a:r>
              <a:rPr lang="en-US" dirty="0"/>
              <a:t>Leaderboards</a:t>
            </a:r>
          </a:p>
          <a:p>
            <a:r>
              <a:rPr lang="en-US" dirty="0"/>
              <a:t>Search Engine Optimization (SEO)</a:t>
            </a:r>
          </a:p>
          <a:p>
            <a:pPr lvl="1"/>
            <a:r>
              <a:rPr lang="en-US" dirty="0"/>
              <a:t>Adversarial Game (Arbitrage):</a:t>
            </a:r>
          </a:p>
          <a:p>
            <a:pPr lvl="2"/>
            <a:r>
              <a:rPr lang="en-US" dirty="0"/>
              <a:t>Better Web Search </a:t>
            </a:r>
            <a:r>
              <a:rPr lang="en-US" dirty="0">
                <a:sym typeface="Wingdings" pitchFamily="2" charset="2"/>
              </a:rPr>
              <a:t> ``Better’’ SEOs  Better Web Search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56182-513E-7B44-94C7-D1B6088E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133DB-36D1-DF4B-90D6-7C0A9BFDD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C1A99-B4C1-6340-8D5C-8B3B5D95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95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9C095A9-BB31-5B4A-982C-8D8DBF7B1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953"/>
          <a:stretch/>
        </p:blipFill>
        <p:spPr>
          <a:xfrm>
            <a:off x="7686392" y="40136"/>
            <a:ext cx="4341796" cy="356314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12015DA-F34B-7F43-8BCE-62F7C94A1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644"/>
          <a:stretch/>
        </p:blipFill>
        <p:spPr>
          <a:xfrm>
            <a:off x="7763347" y="3738216"/>
            <a:ext cx="4341796" cy="196698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69B87A1-8FB5-864C-B741-B542CA2A0C99}"/>
              </a:ext>
            </a:extLst>
          </p:cNvPr>
          <p:cNvSpPr/>
          <p:nvPr/>
        </p:nvSpPr>
        <p:spPr>
          <a:xfrm>
            <a:off x="3461456" y="1347549"/>
            <a:ext cx="3550548" cy="490654"/>
          </a:xfrm>
          <a:prstGeom prst="wedgeRoundRectCallout">
            <a:avLst>
              <a:gd name="adj1" fmla="val 72613"/>
              <a:gd name="adj2" fmla="val -204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Many Downloads, but not SOTA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DE015C2-1C28-ED48-A730-A0525FF98327}"/>
              </a:ext>
            </a:extLst>
          </p:cNvPr>
          <p:cNvSpPr/>
          <p:nvPr/>
        </p:nvSpPr>
        <p:spPr>
          <a:xfrm>
            <a:off x="5177882" y="53517"/>
            <a:ext cx="2144751" cy="681516"/>
          </a:xfrm>
          <a:prstGeom prst="wedgeRoundRectCallout">
            <a:avLst>
              <a:gd name="adj1" fmla="val 74347"/>
              <a:gd name="adj2" fmla="val 229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Large Model</a:t>
            </a:r>
          </a:p>
          <a:p>
            <a:pPr algn="ctr"/>
            <a:r>
              <a:rPr lang="en-US" sz="2000" dirty="0"/>
              <a:t>(</a:t>
            </a:r>
            <a:r>
              <a:rPr lang="en-US" sz="2000" dirty="0" err="1"/>
              <a:t>RoBERTa</a:t>
            </a:r>
            <a:r>
              <a:rPr lang="en-US" sz="2000" dirty="0"/>
              <a:t> Large)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8F5718E-A762-9544-852A-E275C6AE4136}"/>
              </a:ext>
            </a:extLst>
          </p:cNvPr>
          <p:cNvSpPr/>
          <p:nvPr/>
        </p:nvSpPr>
        <p:spPr>
          <a:xfrm>
            <a:off x="4699496" y="1963901"/>
            <a:ext cx="2793008" cy="490654"/>
          </a:xfrm>
          <a:prstGeom prst="wedgeRoundRectCallout">
            <a:avLst>
              <a:gd name="adj1" fmla="val 62250"/>
              <a:gd name="adj2" fmla="val -91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Compressed (</a:t>
            </a:r>
            <a:r>
              <a:rPr lang="en-US" sz="2000" dirty="0" err="1"/>
              <a:t>distilbert</a:t>
            </a:r>
            <a:r>
              <a:rPr lang="en-US" sz="2000" dirty="0"/>
              <a:t>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E37B5B1-8991-5A46-A0F1-B23AECD1A3AB}"/>
              </a:ext>
            </a:extLst>
          </p:cNvPr>
          <p:cNvSpPr/>
          <p:nvPr/>
        </p:nvSpPr>
        <p:spPr>
          <a:xfrm>
            <a:off x="4699496" y="1963901"/>
            <a:ext cx="2793008" cy="490654"/>
          </a:xfrm>
          <a:prstGeom prst="wedgeRoundRectCallout">
            <a:avLst>
              <a:gd name="adj1" fmla="val 62250"/>
              <a:gd name="adj2" fmla="val 422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Compressed (</a:t>
            </a:r>
            <a:r>
              <a:rPr lang="en-US" sz="2000" dirty="0" err="1"/>
              <a:t>distilbert</a:t>
            </a:r>
            <a:r>
              <a:rPr lang="en-US" sz="2000" dirty="0"/>
              <a:t>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2E3790C-D088-074E-8E21-D6B07ECA8A65}"/>
              </a:ext>
            </a:extLst>
          </p:cNvPr>
          <p:cNvSpPr/>
          <p:nvPr/>
        </p:nvSpPr>
        <p:spPr>
          <a:xfrm>
            <a:off x="5706078" y="2963426"/>
            <a:ext cx="1616555" cy="490654"/>
          </a:xfrm>
          <a:prstGeom prst="wedgeRoundRectCallout">
            <a:avLst>
              <a:gd name="adj1" fmla="val 85152"/>
              <a:gd name="adj2" fmla="val -1922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Ease-of-Use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AD393C-7CFB-198E-1BEE-0CF3E27CBD9F}"/>
              </a:ext>
            </a:extLst>
          </p:cNvPr>
          <p:cNvSpPr/>
          <p:nvPr/>
        </p:nvSpPr>
        <p:spPr>
          <a:xfrm>
            <a:off x="11255352" y="1347548"/>
            <a:ext cx="584672" cy="298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7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9FEC-8072-6545-8C75-5A7A3AFB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SOTA-Chasing: Leaderboards Considered Harmful</a:t>
            </a:r>
            <a:br>
              <a:rPr lang="en-US" sz="1400" dirty="0"/>
            </a:br>
            <a:r>
              <a:rPr lang="en-US" sz="1400" dirty="0"/>
              <a:t>SOTA-chasing refers to papers that report SOTA numbers, but contribute little of lasting value to the literature. The point is the pointlessness.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A2C18-2E4A-524C-A6EF-A0ADF865D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4EC17-120E-1C43-9DC2-999EC795E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1AB33-A2C3-1141-A3A8-AAE747D1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96</a:t>
            </a:fld>
            <a:endParaRPr lang="en-US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70A256-EF8E-5B42-A5E3-1AD29C923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81"/>
          <a:stretch/>
        </p:blipFill>
        <p:spPr>
          <a:xfrm>
            <a:off x="292627" y="1707744"/>
            <a:ext cx="8942376" cy="4128139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75613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DF3AE-C103-B344-80F9-9F16462B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PWC: </a:t>
            </a:r>
            <a:r>
              <a:rPr lang="en-US" sz="4000" dirty="0">
                <a:hlinkClick r:id="rId2"/>
              </a:rPr>
              <a:t>https://paperswithcode.com/dataset/glue</a:t>
            </a:r>
            <a:r>
              <a:rPr lang="en-US" sz="40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6DF4A-C671-B945-A115-60EC00302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88CA7-B43D-3448-8CBA-C7B24C77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F8631-8176-B64D-BE75-7A1A8380E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97</a:t>
            </a:fld>
            <a:endParaRPr lang="en-US"/>
          </a:p>
        </p:txBody>
      </p:sp>
      <p:pic>
        <p:nvPicPr>
          <p:cNvPr id="12" name="Content Placeholder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C7E3AA-CB41-3E45-A7CD-49AC3ADB3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2809" y="1626207"/>
            <a:ext cx="9797382" cy="5957203"/>
          </a:xfrm>
        </p:spPr>
      </p:pic>
    </p:spTree>
    <p:extLst>
      <p:ext uri="{BB962C8B-B14F-4D97-AF65-F5344CB8AC3E}">
        <p14:creationId xmlns:p14="http://schemas.microsoft.com/office/powerpoint/2010/main" val="37647911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3FD211-08DE-AA44-A38A-CD4A986B8F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PWC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GLUE Leaderboard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3FD211-08DE-AA44-A38A-CD4A986B8F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284894-E209-644C-BBEE-4606019E1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957" y="1353834"/>
            <a:ext cx="14745335" cy="615592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652EF-4E84-814D-972B-82E53844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A3D99-1ABB-9546-99C0-C5654340E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38D14-B405-6C45-967A-4206B0EB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913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A9F9D-A2D3-9040-9183-2F4A59F3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find ``good’’ tasks?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61BED-3560-0741-9C28-FBCC8F19E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``Good’’ tasks are like ``good’’ stuff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Academic Metrics: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Peer Review (Citations)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Social Media Metrics: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Popular (Downloads)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Tweets / Blogs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SOTA: State of the art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Papers with Code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Leaderboards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Search Engine Optimization (SEO)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Adversarial Game (Arbitrage):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Better Web Search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 ``Better’’ SEOs  Better Web Search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AC5C1-155C-B647-A377-C5A0FB752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C78FE-CF61-C44C-B6EF-EFCB307F5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02BDF-C907-6E44-95F2-FB3320CC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42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9754</Words>
  <Application>Microsoft Macintosh PowerPoint</Application>
  <PresentationFormat>Widescreen</PresentationFormat>
  <Paragraphs>2000</Paragraphs>
  <Slides>127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5" baseType="lpstr">
      <vt:lpstr>Arial</vt:lpstr>
      <vt:lpstr>Calibri</vt:lpstr>
      <vt:lpstr>Calibri Light</vt:lpstr>
      <vt:lpstr>Cambria Math</vt:lpstr>
      <vt:lpstr>Courier New</vt:lpstr>
      <vt:lpstr>Menlo</vt:lpstr>
      <vt:lpstr>Wingdings</vt:lpstr>
      <vt:lpstr>Office Theme</vt:lpstr>
      <vt:lpstr>CIKM-2023 Tutorial: Some Useful Things to Know When Combining IR and NLP:  the Easy, the Hard and the Ugly</vt:lpstr>
      <vt:lpstr>Easy:  Inference: f(x)→y ̂</vt:lpstr>
      <vt:lpstr>Two Popular Datasets</vt:lpstr>
      <vt:lpstr>Classification</vt:lpstr>
      <vt:lpstr>Input: I love you Output: Depends on Model (among other things)</vt:lpstr>
      <vt:lpstr>Many of these models produce reasonable results</vt:lpstr>
      <vt:lpstr>But…</vt:lpstr>
      <vt:lpstr>Hard:  Pre-Training Large Language Models (LLMs)</vt:lpstr>
      <vt:lpstr>Not So Hard: Fine-Tuning</vt:lpstr>
      <vt:lpstr>What is fine-tuning fit?</vt:lpstr>
      <vt:lpstr>Shameless Plugs</vt:lpstr>
      <vt:lpstr>ACL-2022 Tutorial: Part A: Simple Uses of Deep Nets</vt:lpstr>
      <vt:lpstr>Outline</vt:lpstr>
      <vt:lpstr>Agenda: Part A </vt:lpstr>
      <vt:lpstr>Strategy: Inclusiveness</vt:lpstr>
      <vt:lpstr>PowerPoint Presentation</vt:lpstr>
      <vt:lpstr>Poets</vt:lpstr>
      <vt:lpstr>Hub Strategy: Usage &gt;&gt; SOTA</vt:lpstr>
      <vt:lpstr>Terminology</vt:lpstr>
      <vt:lpstr>gft (general fine-tuning):  A Little Language for Deep Nets (Unix Philosophy: Less is More)</vt:lpstr>
      <vt:lpstr>Little Languages (from Unix)</vt:lpstr>
      <vt:lpstr>Little Languages (from Unix)</vt:lpstr>
      <vt:lpstr> We propose gft, a Little Language</vt:lpstr>
      <vt:lpstr>gft Cheat Sheet (General Fine-Tuning)</vt:lpstr>
      <vt:lpstr>gft (General Fine-Tuning) is based on  glm (General Linear Models) in R</vt:lpstr>
      <vt:lpstr>Regression in R: Summarize (almost) anything </vt:lpstr>
      <vt:lpstr>Regression in R: Summarize (almost) anything </vt:lpstr>
      <vt:lpstr>Regression in R: Summarize (almost) anything </vt:lpstr>
      <vt:lpstr>What is fine-tuning fit?</vt:lpstr>
      <vt:lpstr>What is fine-tuning fit?</vt:lpstr>
      <vt:lpstr>What is fine-tuning fit?</vt:lpstr>
      <vt:lpstr>gft Design Goals</vt:lpstr>
      <vt:lpstr>Portability: Inclusiveness + Hedge</vt:lpstr>
      <vt:lpstr>Strategy Conclusions</vt:lpstr>
      <vt:lpstr>Agenda: Part A </vt:lpstr>
      <vt:lpstr>gft Cheat Sheet (General Fine-Tuning)</vt:lpstr>
      <vt:lpstr>Emotion Dataset classify:label~text</vt:lpstr>
      <vt:lpstr>More Terminology</vt:lpstr>
      <vt:lpstr>Two Popular Datasets</vt:lpstr>
      <vt:lpstr>More Terminology</vt:lpstr>
      <vt:lpstr>More Terminology</vt:lpstr>
      <vt:lpstr>GLUE https://huggingface.co/datasets/glue/viewer/qqp/train </vt:lpstr>
      <vt:lpstr>GLUE https://huggingface.co/datasets/glue/viewer/qqp/train </vt:lpstr>
      <vt:lpstr>GLUE https://huggingface.co/datasets/glue/viewer/qqp/train </vt:lpstr>
      <vt:lpstr>Two Perspectives on Datasets</vt:lpstr>
      <vt:lpstr>Discussion of Validity Assumes: Intention</vt:lpstr>
      <vt:lpstr>gft Cheat Sheet (General Fine-Tuning)</vt:lpstr>
      <vt:lpstr>Models https://huggingface.co/models </vt:lpstr>
      <vt:lpstr>gft Cheat Sheet (General Fine-Tuning)</vt:lpstr>
      <vt:lpstr>Simple Equations Cover Many Cases of Interest GLUE: A Popular Benchmark</vt:lpstr>
      <vt:lpstr>Loss Functions and Metrics   (Defaults depend on task)</vt:lpstr>
      <vt:lpstr>Equation Keywords ≈ Pipeline Tasks</vt:lpstr>
      <vt:lpstr>regress: Valence + Arousal + Dominance ~ Word https://saifmohammad.com/WebPages/nrc-vad.html </vt:lpstr>
      <vt:lpstr>regress: Valence + Arousal + Dominance ~ Word https://saifmohammad.com/WebPages/nrc-vad.html </vt:lpstr>
      <vt:lpstr>gft Cheat Sheet (General Fine-Tuning)</vt:lpstr>
      <vt:lpstr>Tasks</vt:lpstr>
      <vt:lpstr>gft Cheat Sheet (General Fine-Tuning)</vt:lpstr>
      <vt:lpstr>Agenda: Part A </vt:lpstr>
      <vt:lpstr>Seven Simple Examples</vt:lpstr>
      <vt:lpstr>Seven Simple Examples: 1 of 7 Summarize (almost) anything</vt:lpstr>
      <vt:lpstr>Seven Simple Examples: 2 of 7 Summary with patterns (__contains__)</vt:lpstr>
      <vt:lpstr>Seven Simple Examples: 3 of 7 Predict: Sentiment Analysis &amp; Text Classification</vt:lpstr>
      <vt:lpstr>Seven Simple Examples: 4 of 7 More tasks: token_classification, fill-mask</vt:lpstr>
      <vt:lpstr>Seven Simple Examples: 5 of 7 Input from datasets (as opposed to stdin)</vt:lpstr>
      <vt:lpstr>Seven Simple Examples: 6 of 7 gft_predict  gft_eval</vt:lpstr>
      <vt:lpstr>A Few Simple Examples: 7 of 7 gft_fit (aka fine-tuning)</vt:lpstr>
      <vt:lpstr>Recap of Seven Simple Examples</vt:lpstr>
      <vt:lpstr>Hundreds of Examples: https://github.com/kwchurch/gft </vt:lpstr>
      <vt:lpstr>Hundreds of Examples: Regression Testing</vt:lpstr>
      <vt:lpstr>Guide to Hundreds of Examples</vt:lpstr>
      <vt:lpstr>Cola subset of Glue, with pretrained models and data from HuggingFace $gft/examples/eval_examples/model.HuggingFace/language/data.HuggingFace/their_models/glue/cola.sh </vt:lpstr>
      <vt:lpstr>What is ``Good’’ Stuff?    Accuracy? Downloads?</vt:lpstr>
      <vt:lpstr>Agenda: Part A </vt:lpstr>
      <vt:lpstr>More tasks (1 of 4)</vt:lpstr>
      <vt:lpstr>More tasks (2 of 4)</vt:lpstr>
      <vt:lpstr>More tasks (3 of 4)</vt:lpstr>
      <vt:lpstr>More tasks (4 of 4)</vt:lpstr>
      <vt:lpstr>More tasks (4 of 4)</vt:lpstr>
      <vt:lpstr>gft_predict –task image-classification</vt:lpstr>
      <vt:lpstr>PowerPoint Presentation</vt:lpstr>
      <vt:lpstr>Inputs can also come from files (as well as URLs) There are a few images (and audio files) under $gft/doc/objects</vt:lpstr>
      <vt:lpstr>Task: Speech Recognition (ASR, ctc)</vt:lpstr>
      <vt:lpstr>--task argument  HuggingFace Pipelines https://huggingface.co/docs/transformers/v4.16.2/en/main_classes/pipelines </vt:lpstr>
      <vt:lpstr>Agenda: Part A </vt:lpstr>
      <vt:lpstr>Two Questions</vt:lpstr>
      <vt:lpstr>Embarrassment of Riches</vt:lpstr>
      <vt:lpstr>Metrics of Success: How do we find good stuff?</vt:lpstr>
      <vt:lpstr>How do I find the good stuff?  Popular Datasets? gft_summary –data H:__contains__wiki --topn 20</vt:lpstr>
      <vt:lpstr>How do I find the good stuff?  Popular Datasets? gft_summary –data H:__contains__ --topn 20</vt:lpstr>
      <vt:lpstr>gft_summary: How do I find the good stuff? Find models associated with a task (ASR)</vt:lpstr>
      <vt:lpstr>gft_summary: How do I find the good stuff? Find models associated with a task (ASR)</vt:lpstr>
      <vt:lpstr>gft_summary: How do I find the good stuff? Find popular models associated with a dataset</vt:lpstr>
      <vt:lpstr>gft_summary: How do I find the good stuff? Find popular models associated with a task (MT)</vt:lpstr>
      <vt:lpstr>Embarrassment of Riches</vt:lpstr>
      <vt:lpstr>What counts as ``good’’ stuff?</vt:lpstr>
      <vt:lpstr>SOTA-Chasing: Leaderboards Considered Harmful SOTA-chasing refers to papers that report SOTA numbers, but contribute little of lasting value to the literature. The point is the pointlessness.</vt:lpstr>
      <vt:lpstr>PWC: https://paperswithcode.com/dataset/glue </vt:lpstr>
      <vt:lpstr>PWC ≠ GLUE Leaderboard </vt:lpstr>
      <vt:lpstr>How do I find ``good’’ tasks?</vt:lpstr>
      <vt:lpstr>Equation Keywords ≈ Pipeline Tasks</vt:lpstr>
      <vt:lpstr>Two Questions</vt:lpstr>
      <vt:lpstr>Question: How do I use the good stuff? Answer: gft_predict</vt:lpstr>
      <vt:lpstr>Input: I love you Output: Depends on Model (among other things)</vt:lpstr>
      <vt:lpstr>Many of these models produce reasonable results</vt:lpstr>
      <vt:lpstr>But…</vt:lpstr>
      <vt:lpstr>Debugging, Confusion Matrices &amp; Error Analysis</vt:lpstr>
      <vt:lpstr>Inference: gft_predict</vt:lpstr>
      <vt:lpstr>Agenda: Part A </vt:lpstr>
      <vt:lpstr>Why De-emphasize Pre-Training?</vt:lpstr>
      <vt:lpstr>Standard 3-Step Recipe</vt:lpstr>
      <vt:lpstr>Models https://huggingface.co/models </vt:lpstr>
      <vt:lpstr>Model Compression (Distillation):  Important for Commercial Practice</vt:lpstr>
      <vt:lpstr>Lesson: Focus on Bottlenecks </vt:lpstr>
      <vt:lpstr>Base/Foundation/Pre-Trained Models Recommendation: Download f_pre  from Hubs</vt:lpstr>
      <vt:lpstr>Bigger Models are Better (but less efficient)</vt:lpstr>
      <vt:lpstr>540B Parameters:  https://arxiv.org/pdf/2204.02311.pdf </vt:lpstr>
      <vt:lpstr>Bigger Models are Better (but less efficient)</vt:lpstr>
      <vt:lpstr>540B Parameters:  More Parameters  Better Scores More Supervision  Better Scores</vt:lpstr>
      <vt:lpstr>Strengths and Opportunities</vt:lpstr>
      <vt:lpstr>Hubs: PyTorch is Popular (25k≫6k) On HuggingFace, PyTorch &gt; JAX &gt; TensorFlow</vt:lpstr>
      <vt:lpstr>Why Change Terminology?</vt:lpstr>
      <vt:lpstr> VLSI History http://www.eecs.mit.edu/docs/newsletter/VLSI.pdf http://ai.eecs.umich.edu/people/conway/Memoirs/MIT/MIT_Reminiscences.pdf   </vt:lpstr>
      <vt:lpstr>Agenda: Part A </vt:lpstr>
      <vt:lpstr>Advantages of Higher-Level Little Languages</vt:lpstr>
      <vt:lpstr>Part A Conclusions</vt:lpstr>
      <vt:lpstr>What are the most popular tasks? 30k Models  Pipeline Tasks (computed from $gft/gft_internals/huggingface_hub/huggingface_datasets.txt)</vt:lpstr>
      <vt:lpstr>30k Models  Pipeline Tasks (computed from $gft/gft_internals/huggingface_hub/huggingface_datasets.txt)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ACL-2022 Tutorial: Part A: Simple Uses of Deep Nets</dc:title>
  <dc:creator>sglflqcz</dc:creator>
  <cp:lastModifiedBy>Kenneth Church</cp:lastModifiedBy>
  <cp:revision>16</cp:revision>
  <dcterms:created xsi:type="dcterms:W3CDTF">2022-05-07T16:48:18Z</dcterms:created>
  <dcterms:modified xsi:type="dcterms:W3CDTF">2023-08-29T01:33:31Z</dcterms:modified>
</cp:coreProperties>
</file>